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38" r:id="rId2"/>
    <p:sldId id="257" r:id="rId3"/>
    <p:sldId id="385" r:id="rId4"/>
    <p:sldId id="452" r:id="rId5"/>
    <p:sldId id="453" r:id="rId6"/>
    <p:sldId id="372" r:id="rId7"/>
    <p:sldId id="355" r:id="rId8"/>
    <p:sldId id="356" r:id="rId9"/>
    <p:sldId id="357" r:id="rId10"/>
    <p:sldId id="340" r:id="rId11"/>
    <p:sldId id="358" r:id="rId12"/>
    <p:sldId id="361" r:id="rId13"/>
    <p:sldId id="362" r:id="rId14"/>
    <p:sldId id="364" r:id="rId15"/>
    <p:sldId id="467" r:id="rId16"/>
    <p:sldId id="493" r:id="rId17"/>
    <p:sldId id="494" r:id="rId18"/>
    <p:sldId id="495" r:id="rId19"/>
    <p:sldId id="367" r:id="rId20"/>
    <p:sldId id="496" r:id="rId21"/>
    <p:sldId id="468" r:id="rId22"/>
    <p:sldId id="341" r:id="rId23"/>
    <p:sldId id="342" r:id="rId24"/>
    <p:sldId id="351" r:id="rId25"/>
    <p:sldId id="386" r:id="rId26"/>
    <p:sldId id="392" r:id="rId27"/>
    <p:sldId id="387" r:id="rId28"/>
    <p:sldId id="388" r:id="rId29"/>
    <p:sldId id="389" r:id="rId30"/>
    <p:sldId id="376" r:id="rId31"/>
    <p:sldId id="394" r:id="rId32"/>
    <p:sldId id="395" r:id="rId33"/>
    <p:sldId id="398" r:id="rId34"/>
    <p:sldId id="397" r:id="rId35"/>
    <p:sldId id="390" r:id="rId36"/>
    <p:sldId id="497" r:id="rId37"/>
    <p:sldId id="400" r:id="rId38"/>
    <p:sldId id="451" r:id="rId39"/>
    <p:sldId id="384" r:id="rId40"/>
  </p:sldIdLst>
  <p:sldSz cx="10383838" cy="7254875"/>
  <p:notesSz cx="9926638" cy="6797675"/>
  <p:defaultTextStyle>
    <a:defPPr>
      <a:defRPr lang="en-US"/>
    </a:defPPr>
    <a:lvl1pPr marL="0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3926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7852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1778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5703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9629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3555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7481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1407" algn="l" defTabSz="100785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A3102"/>
    <a:srgbClr val="CA2A02"/>
    <a:srgbClr val="CC0000"/>
    <a:srgbClr val="D52B1E"/>
    <a:srgbClr val="CA2102"/>
    <a:srgbClr val="688791"/>
    <a:srgbClr val="FD241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90" autoAdjust="0"/>
  </p:normalViewPr>
  <p:slideViewPr>
    <p:cSldViewPr>
      <p:cViewPr>
        <p:scale>
          <a:sx n="90" d="100"/>
          <a:sy n="90" d="100"/>
        </p:scale>
        <p:origin x="-1782" y="-210"/>
      </p:cViewPr>
      <p:guideLst>
        <p:guide orient="horz" pos="2285"/>
        <p:guide orient="horz" pos="605"/>
        <p:guide orient="horz" pos="4109"/>
        <p:guide orient="horz" pos="222"/>
        <p:guide orient="horz" pos="4348"/>
        <p:guide orient="horz" pos="845"/>
        <p:guide orient="horz" pos="4253"/>
        <p:guide pos="6258"/>
        <p:guide pos="335"/>
        <p:guide pos="3219"/>
        <p:guide pos="33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-2586" y="-90"/>
      </p:cViewPr>
      <p:guideLst>
        <p:guide orient="horz" pos="2141"/>
        <p:guide pos="312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Dropbox\tempGeothermal\BP-Statistical_Review_of_world_energy_2014_workboo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stacked"/>
        <c:ser>
          <c:idx val="1"/>
          <c:order val="0"/>
          <c:tx>
            <c:v>North America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Emissions'!$AK$8:$AX$8</c:f>
              <c:numCache>
                <c:formatCode>[&gt;=0.05]0.0;[=0]\-;\^</c:formatCode>
                <c:ptCount val="14"/>
                <c:pt idx="0">
                  <c:v>7349.8879871091895</c:v>
                </c:pt>
                <c:pt idx="1">
                  <c:v>7222.7627918611834</c:v>
                </c:pt>
                <c:pt idx="2">
                  <c:v>7277.5044529240758</c:v>
                </c:pt>
                <c:pt idx="3">
                  <c:v>7375.7735302768297</c:v>
                </c:pt>
                <c:pt idx="4">
                  <c:v>7524.6005252222403</c:v>
                </c:pt>
                <c:pt idx="5">
                  <c:v>7580.8373528535585</c:v>
                </c:pt>
                <c:pt idx="6">
                  <c:v>7503.4234437840196</c:v>
                </c:pt>
                <c:pt idx="7">
                  <c:v>7627.5976132365795</c:v>
                </c:pt>
                <c:pt idx="8">
                  <c:v>7424.1841606167036</c:v>
                </c:pt>
                <c:pt idx="9">
                  <c:v>6956.3259836616562</c:v>
                </c:pt>
                <c:pt idx="10">
                  <c:v>7226.2764693691224</c:v>
                </c:pt>
                <c:pt idx="11">
                  <c:v>7118.6334690120102</c:v>
                </c:pt>
                <c:pt idx="12">
                  <c:v>6898.2186781878436</c:v>
                </c:pt>
                <c:pt idx="13">
                  <c:v>7047.4698897001199</c:v>
                </c:pt>
              </c:numCache>
            </c:numRef>
          </c:val>
        </c:ser>
        <c:ser>
          <c:idx val="2"/>
          <c:order val="1"/>
          <c:tx>
            <c:v>S. &amp; Cent. America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Emissions'!$AK$19:$AX$19</c:f>
              <c:numCache>
                <c:formatCode>[&gt;=0.05]0.0;[=0]\-;\^</c:formatCode>
                <c:ptCount val="14"/>
                <c:pt idx="0">
                  <c:v>981.77947242747575</c:v>
                </c:pt>
                <c:pt idx="1">
                  <c:v>999.2480497851235</c:v>
                </c:pt>
                <c:pt idx="2">
                  <c:v>993.62369635906259</c:v>
                </c:pt>
                <c:pt idx="3">
                  <c:v>999.45526585771643</c:v>
                </c:pt>
                <c:pt idx="4">
                  <c:v>1055.8990107973598</c:v>
                </c:pt>
                <c:pt idx="5">
                  <c:v>1086.0616885124198</c:v>
                </c:pt>
                <c:pt idx="6">
                  <c:v>1130.1993320395482</c:v>
                </c:pt>
                <c:pt idx="7">
                  <c:v>1193.3449925212999</c:v>
                </c:pt>
                <c:pt idx="8">
                  <c:v>1234.2699018601409</c:v>
                </c:pt>
                <c:pt idx="9">
                  <c:v>1216.491406119429</c:v>
                </c:pt>
                <c:pt idx="10">
                  <c:v>1282.5787942339198</c:v>
                </c:pt>
                <c:pt idx="11">
                  <c:v>1321.3342689069798</c:v>
                </c:pt>
                <c:pt idx="12">
                  <c:v>1370.54936656716</c:v>
                </c:pt>
                <c:pt idx="13">
                  <c:v>1428.1946532540398</c:v>
                </c:pt>
              </c:numCache>
            </c:numRef>
          </c:val>
        </c:ser>
        <c:ser>
          <c:idx val="3"/>
          <c:order val="2"/>
          <c:tx>
            <c:v>Europe &amp; Eurasia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Emissions'!$AK$53:$AX$53</c:f>
              <c:numCache>
                <c:formatCode>[&gt;=0.05]0.0;[=0]\-;\^</c:formatCode>
                <c:ptCount val="14"/>
                <c:pt idx="0">
                  <c:v>7031.6274320652137</c:v>
                </c:pt>
                <c:pt idx="1">
                  <c:v>7103.6573753120665</c:v>
                </c:pt>
                <c:pt idx="2">
                  <c:v>7097.1845081377014</c:v>
                </c:pt>
                <c:pt idx="3">
                  <c:v>7276.1927730942834</c:v>
                </c:pt>
                <c:pt idx="4">
                  <c:v>7336.0882774995534</c:v>
                </c:pt>
                <c:pt idx="5">
                  <c:v>7318.43691970283</c:v>
                </c:pt>
                <c:pt idx="6">
                  <c:v>7458.9528680359535</c:v>
                </c:pt>
                <c:pt idx="7">
                  <c:v>7439.9484581709085</c:v>
                </c:pt>
                <c:pt idx="8">
                  <c:v>7402.3447715718839</c:v>
                </c:pt>
                <c:pt idx="9">
                  <c:v>6885.9215752015034</c:v>
                </c:pt>
                <c:pt idx="10">
                  <c:v>7089.4666044702162</c:v>
                </c:pt>
                <c:pt idx="11">
                  <c:v>7089.6758375402196</c:v>
                </c:pt>
                <c:pt idx="12">
                  <c:v>7078.4865360072936</c:v>
                </c:pt>
                <c:pt idx="13">
                  <c:v>6961.9361024203499</c:v>
                </c:pt>
              </c:numCache>
            </c:numRef>
          </c:val>
        </c:ser>
        <c:ser>
          <c:idx val="4"/>
          <c:order val="3"/>
          <c:tx>
            <c:v>Middle East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Emissions'!$AK$62:$AX$62</c:f>
              <c:numCache>
                <c:formatCode>[&gt;=0.05]0.0;[=0]\-;\^</c:formatCode>
                <c:ptCount val="14"/>
                <c:pt idx="0">
                  <c:v>1171.9687880603201</c:v>
                </c:pt>
                <c:pt idx="1">
                  <c:v>1232.2160651171409</c:v>
                </c:pt>
                <c:pt idx="2">
                  <c:v>1284.2086036242615</c:v>
                </c:pt>
                <c:pt idx="3">
                  <c:v>1340.6213985585484</c:v>
                </c:pt>
                <c:pt idx="4">
                  <c:v>1442.6397812451301</c:v>
                </c:pt>
                <c:pt idx="5">
                  <c:v>1521.0090578828301</c:v>
                </c:pt>
                <c:pt idx="6">
                  <c:v>1576.8582172900799</c:v>
                </c:pt>
                <c:pt idx="7">
                  <c:v>1667.6809219976899</c:v>
                </c:pt>
                <c:pt idx="8">
                  <c:v>1801.44280240954</c:v>
                </c:pt>
                <c:pt idx="9">
                  <c:v>1854.0133697961001</c:v>
                </c:pt>
                <c:pt idx="10">
                  <c:v>1937.6726842346391</c:v>
                </c:pt>
                <c:pt idx="11">
                  <c:v>1995.42730696239</c:v>
                </c:pt>
                <c:pt idx="12">
                  <c:v>2070.4428996182787</c:v>
                </c:pt>
                <c:pt idx="13">
                  <c:v>2118.9418981121198</c:v>
                </c:pt>
              </c:numCache>
            </c:numRef>
          </c:val>
        </c:ser>
        <c:ser>
          <c:idx val="5"/>
          <c:order val="4"/>
          <c:tx>
            <c:v>Africa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Emissions'!$AK$68:$AX$68</c:f>
              <c:numCache>
                <c:formatCode>[&gt;=0.05]0.0;[=0]\-;\^</c:formatCode>
                <c:ptCount val="14"/>
                <c:pt idx="0">
                  <c:v>816.07903765156163</c:v>
                </c:pt>
                <c:pt idx="1">
                  <c:v>836.1805710177016</c:v>
                </c:pt>
                <c:pt idx="2">
                  <c:v>860.47822271030293</c:v>
                </c:pt>
                <c:pt idx="3">
                  <c:v>899.1410574674336</c:v>
                </c:pt>
                <c:pt idx="4">
                  <c:v>949.88024369601294</c:v>
                </c:pt>
                <c:pt idx="5">
                  <c:v>977.65752989446776</c:v>
                </c:pt>
                <c:pt idx="6">
                  <c:v>987.00616788997615</c:v>
                </c:pt>
                <c:pt idx="7">
                  <c:v>1038.212442877209</c:v>
                </c:pt>
                <c:pt idx="8">
                  <c:v>1100.44553050382</c:v>
                </c:pt>
                <c:pt idx="9">
                  <c:v>1085.2863807844701</c:v>
                </c:pt>
                <c:pt idx="10">
                  <c:v>1125.8882874114599</c:v>
                </c:pt>
                <c:pt idx="11">
                  <c:v>1110.4746201456701</c:v>
                </c:pt>
                <c:pt idx="12">
                  <c:v>1149.49155854996</c:v>
                </c:pt>
                <c:pt idx="13">
                  <c:v>1164.015779957731</c:v>
                </c:pt>
              </c:numCache>
            </c:numRef>
          </c:val>
        </c:ser>
        <c:ser>
          <c:idx val="6"/>
          <c:order val="5"/>
          <c:tx>
            <c:v>Asia Pacific</c:v>
          </c:tx>
          <c:cat>
            <c:numRef>
              <c:f>'Carbon Dioxide Emissions'!$AK$3:$AX$3</c:f>
              <c:numCache>
                <c:formatCode>General</c:formatCode>
                <c:ptCount val="14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</c:numCache>
            </c:numRef>
          </c:cat>
          <c:val>
            <c:numRef>
              <c:f>'Carbon Dioxide Emissions'!$AK$87:$AX$87</c:f>
              <c:numCache>
                <c:formatCode>[&gt;=0.05]0.0;[=0]\-;\^</c:formatCode>
                <c:ptCount val="14"/>
                <c:pt idx="0">
                  <c:v>8039.5556757296235</c:v>
                </c:pt>
                <c:pt idx="1">
                  <c:v>8218.88476648293</c:v>
                </c:pt>
                <c:pt idx="2">
                  <c:v>8564.4119707064801</c:v>
                </c:pt>
                <c:pt idx="3">
                  <c:v>9392.306861054607</c:v>
                </c:pt>
                <c:pt idx="4">
                  <c:v>10344.319199416201</c:v>
                </c:pt>
                <c:pt idx="5">
                  <c:v>10995.624797608907</c:v>
                </c:pt>
                <c:pt idx="6">
                  <c:v>11711.4270731629</c:v>
                </c:pt>
                <c:pt idx="7">
                  <c:v>12319.061457189007</c:v>
                </c:pt>
                <c:pt idx="8">
                  <c:v>12652.8227497033</c:v>
                </c:pt>
                <c:pt idx="9">
                  <c:v>13141.3335979202</c:v>
                </c:pt>
                <c:pt idx="10">
                  <c:v>14214.019071963592</c:v>
                </c:pt>
                <c:pt idx="11">
                  <c:v>15125.825448156114</c:v>
                </c:pt>
                <c:pt idx="12">
                  <c:v>15897.460530058792</c:v>
                </c:pt>
                <c:pt idx="13">
                  <c:v>16373.878133881888</c:v>
                </c:pt>
              </c:numCache>
            </c:numRef>
          </c:val>
        </c:ser>
        <c:overlap val="100"/>
        <c:axId val="61661184"/>
        <c:axId val="61662720"/>
      </c:barChart>
      <c:catAx>
        <c:axId val="61661184"/>
        <c:scaling>
          <c:orientation val="minMax"/>
        </c:scaling>
        <c:axPos val="b"/>
        <c:numFmt formatCode="General" sourceLinked="1"/>
        <c:tickLblPos val="nextTo"/>
        <c:crossAx val="61662720"/>
        <c:crosses val="autoZero"/>
        <c:auto val="1"/>
        <c:lblAlgn val="ctr"/>
        <c:lblOffset val="100"/>
      </c:catAx>
      <c:valAx>
        <c:axId val="61662720"/>
        <c:scaling>
          <c:orientation val="minMax"/>
        </c:scaling>
        <c:axPos val="l"/>
        <c:majorGridlines/>
        <c:numFmt formatCode="[&gt;=0.05]0.0;[=0]\-;\^" sourceLinked="1"/>
        <c:tickLblPos val="nextTo"/>
        <c:crossAx val="6166118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dLbls>
            <c:showVal val="1"/>
            <c:showCatName val="1"/>
            <c:showLeaderLines val="1"/>
          </c:dLbls>
          <c:cat>
            <c:strRef>
              <c:f>('Electricity Generation '!$A$8,'Electricity Generation '!$A$19,'Electricity Generation '!$A$53,'Electricity Generation '!$A$62,'Electricity Generation '!$A$68,'Electricity Generation '!$A$87)</c:f>
              <c:strCache>
                <c:ptCount val="6"/>
                <c:pt idx="0">
                  <c:v>Total North America</c:v>
                </c:pt>
                <c:pt idx="1">
                  <c:v>Total S. &amp; Cent. America</c:v>
                </c:pt>
                <c:pt idx="2">
                  <c:v>Total Europe &amp; Eurasia</c:v>
                </c:pt>
                <c:pt idx="3">
                  <c:v>Total Middle East</c:v>
                </c:pt>
                <c:pt idx="4">
                  <c:v>Total Africa</c:v>
                </c:pt>
                <c:pt idx="5">
                  <c:v>Total Asia Pacific</c:v>
                </c:pt>
              </c:strCache>
            </c:strRef>
          </c:cat>
          <c:val>
            <c:numRef>
              <c:f>('Electricity Generation '!$AD$8,'Electricity Generation '!$AD$19,'Electricity Generation '!$AD$53,'Electricity Generation '!$AD$62,'Electricity Generation '!$AD$68,'Electricity Generation '!$AD$87)</c:f>
              <c:numCache>
                <c:formatCode>[&gt;=0.05]0.0;[=0]\-;\^</c:formatCode>
                <c:ptCount val="6"/>
                <c:pt idx="0">
                  <c:v>5180.8213262895752</c:v>
                </c:pt>
                <c:pt idx="1">
                  <c:v>1236.5372340015799</c:v>
                </c:pt>
                <c:pt idx="2">
                  <c:v>5324.0816135577052</c:v>
                </c:pt>
                <c:pt idx="3">
                  <c:v>1012.83575922722</c:v>
                </c:pt>
                <c:pt idx="4">
                  <c:v>703.00041160374201</c:v>
                </c:pt>
                <c:pt idx="5">
                  <c:v>9669.7327160543773</c:v>
                </c:pt>
              </c:numCache>
            </c:numRef>
          </c:val>
        </c:ser>
        <c:dLbls>
          <c:showVal val="1"/>
          <c:showCatName val="1"/>
        </c:dLbls>
        <c:firstSliceAng val="0"/>
      </c:pieChart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"/>
  <c:chart>
    <c:plotArea>
      <c:layout/>
      <c:barChart>
        <c:barDir val="col"/>
        <c:grouping val="clustered"/>
        <c:ser>
          <c:idx val="1"/>
          <c:order val="0"/>
          <c:cat>
            <c:numRef>
              <c:f>'Geothermal capacity'!$E$4:$T$4</c:f>
              <c:numCache>
                <c:formatCode>General</c:formatCode>
                <c:ptCount val="16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</c:numCache>
            </c:numRef>
          </c:cat>
          <c:val>
            <c:numRef>
              <c:f>'Geothermal capacity'!$E$30:$T$30</c:f>
              <c:numCache>
                <c:formatCode>0</c:formatCode>
                <c:ptCount val="16"/>
                <c:pt idx="0">
                  <c:v>5891.6500000000024</c:v>
                </c:pt>
                <c:pt idx="1">
                  <c:v>6754.75</c:v>
                </c:pt>
                <c:pt idx="2">
                  <c:v>8583.5</c:v>
                </c:pt>
                <c:pt idx="3">
                  <c:v>8722.4933333333265</c:v>
                </c:pt>
                <c:pt idx="4">
                  <c:v>8849.3866666666599</c:v>
                </c:pt>
                <c:pt idx="5">
                  <c:v>9092.98</c:v>
                </c:pt>
                <c:pt idx="6">
                  <c:v>9209.3499999999876</c:v>
                </c:pt>
                <c:pt idx="7">
                  <c:v>9324.8499999999876</c:v>
                </c:pt>
                <c:pt idx="8">
                  <c:v>9636.75</c:v>
                </c:pt>
                <c:pt idx="9">
                  <c:v>10102.6</c:v>
                </c:pt>
                <c:pt idx="10">
                  <c:v>10537</c:v>
                </c:pt>
                <c:pt idx="11">
                  <c:v>10850.900000000001</c:v>
                </c:pt>
                <c:pt idx="12">
                  <c:v>11116</c:v>
                </c:pt>
                <c:pt idx="13">
                  <c:v>11035.601000000002</c:v>
                </c:pt>
                <c:pt idx="14">
                  <c:v>11361.301000000001</c:v>
                </c:pt>
                <c:pt idx="15">
                  <c:v>11709.001</c:v>
                </c:pt>
              </c:numCache>
            </c:numRef>
          </c:val>
        </c:ser>
        <c:axId val="61676544"/>
        <c:axId val="61719296"/>
      </c:barChart>
      <c:catAx>
        <c:axId val="61676544"/>
        <c:scaling>
          <c:orientation val="minMax"/>
        </c:scaling>
        <c:axPos val="b"/>
        <c:numFmt formatCode="General" sourceLinked="1"/>
        <c:tickLblPos val="nextTo"/>
        <c:crossAx val="61719296"/>
        <c:crosses val="autoZero"/>
        <c:auto val="1"/>
        <c:lblAlgn val="ctr"/>
        <c:lblOffset val="100"/>
      </c:catAx>
      <c:valAx>
        <c:axId val="61719296"/>
        <c:scaling>
          <c:orientation val="minMax"/>
        </c:scaling>
        <c:axPos val="l"/>
        <c:majorGridlines/>
        <c:numFmt formatCode="0" sourceLinked="1"/>
        <c:tickLblPos val="nextTo"/>
        <c:crossAx val="61676544"/>
        <c:crosses val="autoZero"/>
        <c:crossBetween val="between"/>
      </c:valAx>
    </c:plotArea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2013</a:t>
            </a:r>
          </a:p>
        </c:rich>
      </c:tx>
      <c:layout>
        <c:manualLayout>
          <c:xMode val="edge"/>
          <c:yMode val="edge"/>
          <c:x val="0.45321730096237967"/>
          <c:y val="0.26521966309299005"/>
        </c:manualLayout>
      </c:layout>
    </c:title>
    <c:plotArea>
      <c:layout/>
      <c:barChart>
        <c:barDir val="col"/>
        <c:grouping val="clustered"/>
        <c:ser>
          <c:idx val="0"/>
          <c:order val="0"/>
          <c:cat>
            <c:strRef>
              <c:f>'Geothermal capacity'!$A$11:$A$29</c:f>
              <c:strCache>
                <c:ptCount val="19"/>
                <c:pt idx="0">
                  <c:v>Ethiopia</c:v>
                </c:pt>
                <c:pt idx="1">
                  <c:v>France (Guadeloupe)</c:v>
                </c:pt>
                <c:pt idx="2">
                  <c:v>Germany</c:v>
                </c:pt>
                <c:pt idx="3">
                  <c:v>Guatemala</c:v>
                </c:pt>
                <c:pt idx="4">
                  <c:v>Iceland</c:v>
                </c:pt>
                <c:pt idx="5">
                  <c:v>Indonesia</c:v>
                </c:pt>
                <c:pt idx="6">
                  <c:v>Italy</c:v>
                </c:pt>
                <c:pt idx="7">
                  <c:v>Japan</c:v>
                </c:pt>
                <c:pt idx="8">
                  <c:v>Kenya</c:v>
                </c:pt>
                <c:pt idx="9">
                  <c:v>Mexico</c:v>
                </c:pt>
                <c:pt idx="10">
                  <c:v>New Zealand</c:v>
                </c:pt>
                <c:pt idx="11">
                  <c:v>Nicaragua</c:v>
                </c:pt>
                <c:pt idx="12">
                  <c:v>Papua New Guinea</c:v>
                </c:pt>
                <c:pt idx="13">
                  <c:v>Philippines</c:v>
                </c:pt>
                <c:pt idx="14">
                  <c:v>Portugal (The Azores)</c:v>
                </c:pt>
                <c:pt idx="15">
                  <c:v>Russia (Kamchatka)</c:v>
                </c:pt>
                <c:pt idx="16">
                  <c:v>Thailand</c:v>
                </c:pt>
                <c:pt idx="17">
                  <c:v>Turkey</c:v>
                </c:pt>
                <c:pt idx="18">
                  <c:v>US</c:v>
                </c:pt>
              </c:strCache>
            </c:strRef>
          </c:cat>
          <c:val>
            <c:numRef>
              <c:f>'Geothermal capacity'!$T$11:$T$29</c:f>
              <c:numCache>
                <c:formatCode>0</c:formatCode>
                <c:ptCount val="19"/>
                <c:pt idx="0">
                  <c:v>7.3</c:v>
                </c:pt>
                <c:pt idx="1">
                  <c:v>17</c:v>
                </c:pt>
                <c:pt idx="2">
                  <c:v>17.3</c:v>
                </c:pt>
                <c:pt idx="3">
                  <c:v>48</c:v>
                </c:pt>
                <c:pt idx="4">
                  <c:v>665</c:v>
                </c:pt>
                <c:pt idx="5">
                  <c:v>1339</c:v>
                </c:pt>
                <c:pt idx="6">
                  <c:v>875.5</c:v>
                </c:pt>
                <c:pt idx="7">
                  <c:v>503</c:v>
                </c:pt>
                <c:pt idx="8">
                  <c:v>252.5</c:v>
                </c:pt>
                <c:pt idx="9">
                  <c:v>823.4</c:v>
                </c:pt>
                <c:pt idx="10">
                  <c:v>855.09999999999991</c:v>
                </c:pt>
                <c:pt idx="11">
                  <c:v>159.5</c:v>
                </c:pt>
                <c:pt idx="12">
                  <c:v>56</c:v>
                </c:pt>
                <c:pt idx="13">
                  <c:v>1868</c:v>
                </c:pt>
                <c:pt idx="14">
                  <c:v>29</c:v>
                </c:pt>
                <c:pt idx="15">
                  <c:v>82</c:v>
                </c:pt>
                <c:pt idx="16">
                  <c:v>0.30000000000000021</c:v>
                </c:pt>
                <c:pt idx="17">
                  <c:v>226.20099999999999</c:v>
                </c:pt>
                <c:pt idx="18">
                  <c:v>3442</c:v>
                </c:pt>
              </c:numCache>
            </c:numRef>
          </c:val>
        </c:ser>
        <c:dLbls>
          <c:showVal val="1"/>
        </c:dLbls>
        <c:overlap val="-25"/>
        <c:axId val="61748352"/>
        <c:axId val="61749888"/>
      </c:barChart>
      <c:catAx>
        <c:axId val="61748352"/>
        <c:scaling>
          <c:orientation val="minMax"/>
        </c:scaling>
        <c:axPos val="b"/>
        <c:majorTickMark val="none"/>
        <c:tickLblPos val="nextTo"/>
        <c:crossAx val="61749888"/>
        <c:crosses val="autoZero"/>
        <c:auto val="1"/>
        <c:lblAlgn val="ctr"/>
        <c:lblOffset val="100"/>
      </c:catAx>
      <c:valAx>
        <c:axId val="61749888"/>
        <c:scaling>
          <c:orientation val="minMax"/>
        </c:scaling>
        <c:delete val="1"/>
        <c:axPos val="l"/>
        <c:numFmt formatCode="0" sourceLinked="1"/>
        <c:majorTickMark val="none"/>
        <c:tickLblPos val="none"/>
        <c:crossAx val="61748352"/>
        <c:crosses val="autoZero"/>
        <c:crossBetween val="between"/>
      </c:valAx>
    </c:plotArea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1168A-138A-493E-8D92-25FB47932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77AE7-B011-409B-B71B-C37EF9399A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A4576-8FDF-422F-9AF9-F5A1B2F58AA1}" type="datetimeFigureOut">
              <a:rPr lang="en-GB" smtClean="0"/>
              <a:pPr/>
              <a:t>05/08/2015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509588"/>
            <a:ext cx="364966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7451A-EE29-45E8-AFAE-D5220EAED7E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5410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3926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07852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11778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15703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19629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23555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27481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31407" algn="l" defTabSz="10078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7451A-EE29-45E8-AFAE-D5220EAED7EC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85D86B-1437-4F31-987A-14A987A204CA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138488" y="509588"/>
            <a:ext cx="3649662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664" y="3228896"/>
            <a:ext cx="7941310" cy="3058954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Titl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789512"/>
            <a:ext cx="7174078" cy="685576"/>
          </a:xfrm>
          <a:solidFill>
            <a:srgbClr val="D52B1E"/>
          </a:solidFill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40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389189"/>
            <a:ext cx="6438216" cy="487467"/>
          </a:xfrm>
          <a:solidFill>
            <a:srgbClr val="D52B1E"/>
          </a:solidFill>
        </p:spPr>
        <p:txBody>
          <a:bodyPr vert="horz" lIns="100785" tIns="50393" rIns="100785" bIns="50393" rtlCol="0" anchor="ctr">
            <a:normAutofit/>
          </a:bodyPr>
          <a:lstStyle>
            <a:lvl1pPr marL="0" indent="0"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26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  <a:lvl2pPr marL="503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of Presenter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46239"/>
            <a:ext cx="6438216" cy="327517"/>
          </a:xfrm>
          <a:solidFill>
            <a:srgbClr val="D52B1E"/>
          </a:solidFill>
        </p:spPr>
        <p:txBody>
          <a:bodyPr vert="horz" lIns="100785" tIns="50393" rIns="100785" bIns="50393" rtlCol="0" anchor="ctr">
            <a:normAutofit/>
          </a:bodyPr>
          <a:lstStyle>
            <a:lvl1pPr marL="0" indent="0"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1500" b="1" kern="120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dirty="0" smtClean="0"/>
              <a:t>Title of Presenter</a:t>
            </a:r>
            <a:endParaRPr lang="en-GB" dirty="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3522" y="253585"/>
            <a:ext cx="2442726" cy="10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End Slide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292432" y="1723186"/>
            <a:ext cx="6091406" cy="1142500"/>
          </a:xfrm>
          <a:prstGeom prst="rect">
            <a:avLst/>
          </a:prstGeom>
          <a:solidFill>
            <a:srgbClr val="D52B1E"/>
          </a:solidFill>
        </p:spPr>
        <p:txBody>
          <a:bodyPr vert="horz" lIns="100785" tIns="50393" rIns="100785" bIns="50393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6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Come</a:t>
            </a:r>
            <a:r>
              <a:rPr lang="en-GB" dirty="0" smtClean="0"/>
              <a:t> </a:t>
            </a:r>
            <a:r>
              <a:rPr lang="en-GB" sz="6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rPr>
              <a:t>Here.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392944" y="3094212"/>
            <a:ext cx="6990894" cy="1142627"/>
          </a:xfrm>
          <a:prstGeom prst="rect">
            <a:avLst/>
          </a:prstGeom>
          <a:solidFill>
            <a:srgbClr val="D52B1E"/>
          </a:solidFill>
        </p:spPr>
        <p:txBody>
          <a:bodyPr vert="horz" lIns="100785" tIns="50393" rIns="100785" bIns="50393" rtlCol="0" anchor="ctr"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None/>
              <a:defRPr lang="en-GB" sz="3600" b="1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GB" sz="6000" dirty="0" smtClean="0"/>
              <a:t>Go Anywhere.</a:t>
            </a:r>
            <a:endParaRPr lang="en-GB" sz="60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161873" y="4922415"/>
            <a:ext cx="5233182" cy="457051"/>
          </a:xfrm>
          <a:prstGeom prst="rect">
            <a:avLst/>
          </a:prstGeom>
          <a:solidFill>
            <a:schemeClr val="bg1"/>
          </a:solidFill>
        </p:spPr>
        <p:txBody>
          <a:bodyPr vert="horz" lIns="100785" tIns="50393" rIns="100785" bIns="50393" rtlCol="0" anchor="ctr">
            <a:normAutofit lnSpcReduction="10000"/>
          </a:bodyPr>
          <a:lstStyle>
            <a:lvl1pPr indent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1" baseline="0" dirty="0" smtClean="0">
                <a:solidFill>
                  <a:srgbClr val="FF2225"/>
                </a:solidFill>
                <a:latin typeface="Arial" charset="0"/>
                <a:ea typeface="ヒラギノ角ゴ Pro W3" charset="-128"/>
                <a:cs typeface="Arial" charset="0"/>
                <a:sym typeface="Gill Sans" charset="0"/>
              </a:defRPr>
            </a:lvl1pPr>
            <a:lvl2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sz="2000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2pPr>
            <a:lvl3pPr indent="0" algn="ctr" eaLnBrk="0" fontAlgn="base" hangingPunct="0">
              <a:spcBef>
                <a:spcPts val="1600"/>
              </a:spcBef>
              <a:spcAft>
                <a:spcPct val="0"/>
              </a:spcAft>
              <a:buFont typeface="Arial" pitchFamily="34" charset="0"/>
              <a:buNone/>
              <a:defRPr lang="en-US" b="0" dirty="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  <a:sym typeface="Gill Sans" charset="0"/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>
                <a:solidFill>
                  <a:srgbClr val="CA2102"/>
                </a:solidFill>
              </a:rPr>
              <a:t>That’s</a:t>
            </a:r>
            <a:r>
              <a:rPr lang="en-GB" baseline="0" dirty="0" smtClean="0">
                <a:solidFill>
                  <a:srgbClr val="CA2102"/>
                </a:solidFill>
              </a:rPr>
              <a:t> the difference</a:t>
            </a:r>
            <a:endParaRPr lang="en-GB" dirty="0">
              <a:solidFill>
                <a:srgbClr val="CA2102"/>
              </a:solidFill>
            </a:endParaRPr>
          </a:p>
        </p:txBody>
      </p:sp>
      <p:pic>
        <p:nvPicPr>
          <p:cNvPr id="5" name="Picture 2" descr="http://www.abdn.ac.uk/pgopenday/uploads/media/screen%20saver%20jpe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94" r="30750" b="38973"/>
          <a:stretch/>
        </p:blipFill>
        <p:spPr bwMode="auto">
          <a:xfrm>
            <a:off x="-740" y="4941578"/>
            <a:ext cx="3761493" cy="2318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3522" y="253585"/>
            <a:ext cx="2442726" cy="10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463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852" y="643199"/>
            <a:ext cx="8563061" cy="671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1852" y="2055548"/>
            <a:ext cx="4194999" cy="4712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19915" y="2055548"/>
            <a:ext cx="4194998" cy="22755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19915" y="4492313"/>
            <a:ext cx="4194998" cy="2275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788" y="2253714"/>
            <a:ext cx="8826262" cy="15550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7576" y="4111096"/>
            <a:ext cx="7268687" cy="1854024"/>
          </a:xfrm>
        </p:spPr>
        <p:txBody>
          <a:bodyPr/>
          <a:lstStyle>
            <a:lvl1pPr marL="0" indent="0" algn="ctr">
              <a:buNone/>
              <a:defRPr/>
            </a:lvl1pPr>
            <a:lvl2pPr marL="503926" indent="0" algn="ctr">
              <a:buNone/>
              <a:defRPr/>
            </a:lvl2pPr>
            <a:lvl3pPr marL="1007852" indent="0" algn="ctr">
              <a:buNone/>
              <a:defRPr/>
            </a:lvl3pPr>
            <a:lvl4pPr marL="1511778" indent="0" algn="ctr">
              <a:buNone/>
              <a:defRPr/>
            </a:lvl4pPr>
            <a:lvl5pPr marL="2015703" indent="0" algn="ctr">
              <a:buNone/>
              <a:defRPr/>
            </a:lvl5pPr>
            <a:lvl6pPr marL="2519629" indent="0" algn="ctr">
              <a:buNone/>
              <a:defRPr/>
            </a:lvl6pPr>
            <a:lvl7pPr marL="3023555" indent="0" algn="ctr">
              <a:buNone/>
              <a:defRPr/>
            </a:lvl7pPr>
            <a:lvl8pPr marL="3527481" indent="0" algn="ctr">
              <a:buNone/>
              <a:defRPr/>
            </a:lvl8pPr>
            <a:lvl9pPr marL="40314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47745825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4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oA Title and Conten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pic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38" y="732783"/>
            <a:ext cx="5000828" cy="624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4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192" y="960599"/>
            <a:ext cx="4591604" cy="5790465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Section Header">
    <p:bg>
      <p:bgPr>
        <a:solidFill>
          <a:srgbClr val="6887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ic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90660"/>
            <a:ext cx="10391049" cy="497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3522" y="253585"/>
            <a:ext cx="2442726" cy="10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2875342"/>
            <a:ext cx="7174660" cy="685500"/>
          </a:xfrm>
          <a:solidFill>
            <a:srgbClr val="D52B1E"/>
          </a:solidFill>
        </p:spPr>
        <p:txBody>
          <a:bodyPr vert="horz" lIns="100785" tIns="50393" rIns="100785" bIns="50393" rtlCol="0" anchor="ctr">
            <a:normAutofit/>
          </a:bodyPr>
          <a:lstStyle>
            <a:lvl1pPr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4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Section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UoA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4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9192" y="960599"/>
            <a:ext cx="4586195" cy="5790465"/>
          </a:xfrm>
        </p:spPr>
        <p:txBody>
          <a:bodyPr/>
          <a:lstStyle>
            <a:lvl1pPr>
              <a:defRPr sz="31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78451" y="960599"/>
            <a:ext cx="4586195" cy="5790465"/>
          </a:xfrm>
        </p:spPr>
        <p:txBody>
          <a:bodyPr/>
          <a:lstStyle>
            <a:lvl1pPr>
              <a:defRPr sz="31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and Objec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312"/>
            <a:ext cx="7890381" cy="752095"/>
          </a:xfrm>
        </p:spPr>
        <p:txBody>
          <a:bodyPr>
            <a:normAutofit/>
          </a:bodyPr>
          <a:lstStyle>
            <a:lvl1pPr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4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192" y="1341817"/>
            <a:ext cx="9345454" cy="5409247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32783"/>
            <a:ext cx="10383838" cy="381217"/>
          </a:xfrm>
          <a:solidFill>
            <a:srgbClr val="D52B1E"/>
          </a:solidFill>
        </p:spPr>
        <p:txBody>
          <a:bodyPr>
            <a:normAutofit/>
          </a:bodyPr>
          <a:lstStyle>
            <a:lvl1pPr marL="0" indent="0"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GB" sz="2000" b="1" kern="1200" baseline="0" dirty="0" smtClean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pPr lvl="0"/>
            <a:r>
              <a:rPr lang="en-US" dirty="0" smtClean="0"/>
              <a:t>Object Caption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-19312"/>
            <a:ext cx="7890381" cy="752095"/>
          </a:xfrm>
        </p:spPr>
        <p:txBody>
          <a:bodyPr>
            <a:normAutofit/>
          </a:bodyPr>
          <a:lstStyle>
            <a:lvl1pPr algn="l" defTabSz="1007852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40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US" dirty="0" smtClean="0"/>
              <a:t>Slide Subject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oA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9192" y="960599"/>
            <a:ext cx="9345454" cy="5790466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</a:lstStyle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o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31812" y="351908"/>
            <a:ext cx="9403142" cy="6551060"/>
          </a:xfrm>
        </p:spPr>
        <p:txBody>
          <a:bodyPr/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79143"/>
            <a:ext cx="10383838" cy="275732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383838" cy="732783"/>
          </a:xfrm>
          <a:prstGeom prst="rect">
            <a:avLst/>
          </a:prstGeom>
          <a:solidFill>
            <a:srgbClr val="68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890381" cy="732783"/>
          </a:xfrm>
          <a:prstGeom prst="rect">
            <a:avLst/>
          </a:prstGeom>
        </p:spPr>
        <p:txBody>
          <a:bodyPr vert="horz" lIns="100785" tIns="50393" rIns="100785" bIns="50393" rtlCol="0" anchor="ctr">
            <a:normAutofit/>
          </a:bodyPr>
          <a:lstStyle/>
          <a:p>
            <a:r>
              <a:rPr lang="en-US" dirty="0" smtClean="0"/>
              <a:t>Slide Subject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192" y="960599"/>
            <a:ext cx="9345454" cy="5790465"/>
          </a:xfrm>
          <a:prstGeom prst="rect">
            <a:avLst/>
          </a:prstGeom>
        </p:spPr>
        <p:txBody>
          <a:bodyPr vert="horz" lIns="100785" tIns="50393" rIns="100785" bIns="50393" rtlCol="0">
            <a:normAutofit/>
          </a:bodyPr>
          <a:lstStyle/>
          <a:p>
            <a:r>
              <a:rPr lang="en-US" dirty="0" smtClean="0"/>
              <a:t>Subtitle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1"/>
            <a:r>
              <a:rPr lang="en-US" dirty="0" smtClean="0"/>
              <a:t>Bullet Point</a:t>
            </a:r>
          </a:p>
          <a:p>
            <a:pPr lvl="2"/>
            <a:r>
              <a:rPr lang="en-US" dirty="0" smtClean="0"/>
              <a:t>Sub-bullet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2685" y="47207"/>
            <a:ext cx="1430844" cy="61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7726585" y="6979143"/>
            <a:ext cx="2698716" cy="351907"/>
          </a:xfrm>
          <a:prstGeom prst="rect">
            <a:avLst/>
          </a:prstGeom>
        </p:spPr>
        <p:txBody>
          <a:bodyPr lIns="100785" tIns="50393" rIns="100785" bIns="50393">
            <a:noAutofit/>
          </a:bodyPr>
          <a:lstStyle>
            <a:lvl1pPr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77944" marR="0" lvl="0" indent="-377944" algn="r" defTabSz="1007852" rtl="0" eaLnBrk="0" fontAlgn="base" latinLnBrk="0" hangingPunct="0">
              <a:lnSpc>
                <a:spcPct val="100000"/>
              </a:lnSpc>
              <a:spcBef>
                <a:spcPts val="1764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Gill Sans" charset="0"/>
              </a:rPr>
              <a:t>www.abdn.ac.uk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9" r:id="rId9"/>
    <p:sldLayoutId id="2147483658" r:id="rId10"/>
    <p:sldLayoutId id="2147483663" r:id="rId11"/>
    <p:sldLayoutId id="2147483664" r:id="rId12"/>
    <p:sldLayoutId id="2147483666" r:id="rId13"/>
  </p:sldLayoutIdLst>
  <p:txStyles>
    <p:titleStyle>
      <a:lvl1pPr algn="l" defTabSz="1007852" rtl="0" eaLnBrk="1" fontAlgn="base" latinLnBrk="0" hangingPunct="1">
        <a:spcBef>
          <a:spcPct val="0"/>
        </a:spcBef>
        <a:spcAft>
          <a:spcPct val="0"/>
        </a:spcAft>
        <a:buNone/>
        <a:defRPr lang="en-GB" sz="4000" b="1" kern="1200" baseline="0" dirty="0" smtClean="0">
          <a:solidFill>
            <a:srgbClr val="FFFFFF"/>
          </a:solidFill>
          <a:latin typeface="Arial" charset="0"/>
          <a:ea typeface="+mj-ea"/>
          <a:cs typeface="Arial" charset="0"/>
          <a:sym typeface="Arial" charset="0"/>
        </a:defRPr>
      </a:lvl1pPr>
    </p:titleStyle>
    <p:bodyStyle>
      <a:lvl1pPr marL="377944" indent="-377944" algn="l" defTabSz="1007852" rtl="0" eaLnBrk="1" fontAlgn="base" latinLnBrk="0" hangingPunct="1">
        <a:spcBef>
          <a:spcPts val="1764"/>
        </a:spcBef>
        <a:spcAft>
          <a:spcPct val="0"/>
        </a:spcAft>
        <a:buFont typeface="Arial" pitchFamily="34" charset="0"/>
        <a:buChar char="•"/>
        <a:defRPr lang="en-US" sz="3100" b="1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1pPr>
      <a:lvl2pPr marL="818879" indent="-314954" algn="l" defTabSz="1007852" rtl="0" eaLnBrk="1" fontAlgn="base" latinLnBrk="0" hangingPunct="1">
        <a:spcBef>
          <a:spcPts val="1764"/>
        </a:spcBef>
        <a:spcAft>
          <a:spcPct val="0"/>
        </a:spcAft>
        <a:buFont typeface="Arial" pitchFamily="34" charset="0"/>
        <a:buChar char="•"/>
        <a:defRPr lang="en-US" sz="22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2pPr>
      <a:lvl3pPr marL="1259815" indent="-251963" algn="l" defTabSz="1007852" rtl="0" eaLnBrk="1" fontAlgn="base" latinLnBrk="0" hangingPunct="1">
        <a:spcBef>
          <a:spcPts val="1764"/>
        </a:spcBef>
        <a:spcAft>
          <a:spcPct val="0"/>
        </a:spcAft>
        <a:buFont typeface="Arial" pitchFamily="34" charset="0"/>
        <a:buChar char="•"/>
        <a:defRPr lang="en-US" sz="2000" b="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  <a:sym typeface="Gill Sans" charset="0"/>
        </a:defRPr>
      </a:lvl3pPr>
      <a:lvl4pPr marL="1763740" indent="-251963" algn="l" defTabSz="1007852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666" indent="-251963" algn="l" defTabSz="1007852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592" indent="-251963" algn="l" defTabSz="10078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518" indent="-251963" algn="l" defTabSz="10078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444" indent="-251963" algn="l" defTabSz="10078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370" indent="-251963" algn="l" defTabSz="10078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26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852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778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703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629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555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481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407" algn="l" defTabSz="10078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largest_power_stations_in_the_worl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largest_power_stations_in_the_worl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a.gov/forecasts/aeo/pdf/0383(2014).pdf" TargetMode="External"/><Relationship Id="rId2" Type="http://schemas.openxmlformats.org/officeDocument/2006/relationships/hyperlink" Target="http://www.bp.com/content/dam/bp/pdf/statistical-review/statistical_review_of_world_energy_20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1.eere.energy.gov/geothermal/pdfs/future_geo_energy.pdf" TargetMode="External"/><Relationship Id="rId5" Type="http://schemas.openxmlformats.org/officeDocument/2006/relationships/hyperlink" Target="http://www.un.org/wcm/webdav/site/climatechange/shared/Documents/AGECC%20summary%20report%5b1%5d.pdf" TargetMode="External"/><Relationship Id="rId4" Type="http://schemas.openxmlformats.org/officeDocument/2006/relationships/hyperlink" Target="http://www.eia.gov/totalenergy/data/annual/pdf/aer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7.jpe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12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11" Type="http://schemas.openxmlformats.org/officeDocument/2006/relationships/image" Target="../media/image25.jpeg"/><Relationship Id="rId5" Type="http://schemas.openxmlformats.org/officeDocument/2006/relationships/image" Target="../media/image10.jpeg"/><Relationship Id="rId10" Type="http://schemas.openxmlformats.org/officeDocument/2006/relationships/image" Target="../media/image24.jpeg"/><Relationship Id="rId4" Type="http://schemas.openxmlformats.org/officeDocument/2006/relationships/image" Target="../media/image9.jpe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931937"/>
            <a:ext cx="5069838" cy="275732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40309" y="123382"/>
            <a:ext cx="5233382" cy="580432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3500" b="1" kern="0" dirty="0" smtClean="0">
                <a:solidFill>
                  <a:schemeClr val="bg1"/>
                </a:solidFill>
                <a:latin typeface="Cambria" pitchFamily="18" charset="0"/>
              </a:rPr>
              <a:t>School of Engineering</a:t>
            </a:r>
          </a:p>
        </p:txBody>
      </p:sp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52419" y="5684166"/>
            <a:ext cx="5221271" cy="914102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2600" b="1" kern="0" dirty="0" smtClean="0">
                <a:solidFill>
                  <a:srgbClr val="0070C0"/>
                </a:solidFill>
                <a:latin typeface="Cambria" pitchFamily="18" charset="0"/>
              </a:rPr>
              <a:t>Jeff Gomes</a:t>
            </a:r>
            <a:endParaRPr lang="en-US" sz="2200" b="1" kern="0" dirty="0" smtClean="0">
              <a:solidFill>
                <a:srgbClr val="0070C0"/>
              </a:solidFill>
              <a:latin typeface="Cambria" pitchFamily="18" charset="0"/>
            </a:endParaRPr>
          </a:p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2200" b="1" kern="0" dirty="0" smtClean="0">
                <a:solidFill>
                  <a:srgbClr val="0070C0"/>
                </a:solidFill>
                <a:latin typeface="Cambria" pitchFamily="18" charset="0"/>
              </a:rPr>
              <a:t>September 2015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808958"/>
            <a:ext cx="5355462" cy="1055878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3100" b="1" dirty="0" smtClean="0">
                <a:solidFill>
                  <a:srgbClr val="0070C0"/>
                </a:solidFill>
              </a:rPr>
              <a:t>Renewable Energy 1: Solar and Geothermal (EG501J)</a:t>
            </a:r>
            <a:endParaRPr lang="en-GB" sz="31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726235"/>
            <a:ext cx="5355462" cy="77887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</a:rPr>
              <a:t>Geothermal Energy:</a:t>
            </a:r>
            <a:endParaRPr lang="en-GB" sz="31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081" y="3814803"/>
            <a:ext cx="5151610" cy="90198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74445" indent="-374445" algn="just"/>
            <a:r>
              <a:rPr lang="en-GB" sz="2600" b="1" dirty="0" smtClean="0">
                <a:solidFill>
                  <a:srgbClr val="C00000"/>
                </a:solidFill>
              </a:rPr>
              <a:t>1. General Overview of the Energy Mix</a:t>
            </a:r>
            <a:endParaRPr lang="en-GB" sz="2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3064" y="47206"/>
            <a:ext cx="7890381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60501069"/>
              </p:ext>
            </p:extLst>
          </p:nvPr>
        </p:nvGraphicFramePr>
        <p:xfrm>
          <a:off x="367395" y="1113656"/>
          <a:ext cx="9730819" cy="3909831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432705"/>
                <a:gridCol w="2432705"/>
                <a:gridCol w="2575805"/>
                <a:gridCol w="2289604"/>
              </a:tblGrid>
              <a:tr h="1487088">
                <a:tc>
                  <a:txBody>
                    <a:bodyPr/>
                    <a:lstStyle/>
                    <a:p>
                      <a:pPr algn="ctr"/>
                      <a:endParaRPr lang="en-GB" sz="2100" dirty="0">
                        <a:solidFill>
                          <a:schemeClr val="accent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100" dirty="0" smtClean="0">
                          <a:solidFill>
                            <a:schemeClr val="accent1"/>
                          </a:solidFill>
                        </a:rPr>
                        <a:t>Production</a:t>
                      </a:r>
                    </a:p>
                    <a:p>
                      <a:pPr algn="ctr"/>
                      <a:r>
                        <a:rPr lang="en-GB" sz="2100" dirty="0" smtClean="0">
                          <a:solidFill>
                            <a:schemeClr val="accent1"/>
                          </a:solidFill>
                        </a:rPr>
                        <a:t>2010</a:t>
                      </a:r>
                      <a:endParaRPr lang="en-GB" sz="2100" dirty="0">
                        <a:solidFill>
                          <a:schemeClr val="accent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100" dirty="0" smtClean="0">
                          <a:solidFill>
                            <a:schemeClr val="accent1"/>
                          </a:solidFill>
                        </a:rPr>
                        <a:t>Historical</a:t>
                      </a:r>
                    </a:p>
                    <a:p>
                      <a:pPr algn="ctr"/>
                      <a:r>
                        <a:rPr lang="en-GB" sz="2100" dirty="0" smtClean="0">
                          <a:solidFill>
                            <a:schemeClr val="accent1"/>
                          </a:solidFill>
                        </a:rPr>
                        <a:t>Growth</a:t>
                      </a:r>
                      <a:endParaRPr lang="en-GB" sz="2100" dirty="0">
                        <a:solidFill>
                          <a:schemeClr val="accent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100" dirty="0" smtClean="0">
                          <a:solidFill>
                            <a:schemeClr val="accent1"/>
                          </a:solidFill>
                        </a:rPr>
                        <a:t>Growth(%)</a:t>
                      </a:r>
                      <a:endParaRPr lang="en-GB" sz="2100" dirty="0">
                        <a:solidFill>
                          <a:schemeClr val="accent1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786648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0070C0"/>
                          </a:solidFill>
                        </a:rPr>
                        <a:t>Oil</a:t>
                      </a:r>
                      <a:endParaRPr lang="en-GB" sz="1900" b="1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86M </a:t>
                      </a:r>
                      <a:r>
                        <a:rPr lang="en-GB" sz="1900" dirty="0" err="1" smtClean="0">
                          <a:solidFill>
                            <a:srgbClr val="0070C0"/>
                          </a:solidFill>
                        </a:rPr>
                        <a:t>mbo</a:t>
                      </a:r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/day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GB" sz="1900" baseline="0" dirty="0" smtClean="0">
                          <a:solidFill>
                            <a:srgbClr val="0070C0"/>
                          </a:solidFill>
                        </a:rPr>
                        <a:t>M </a:t>
                      </a:r>
                      <a:r>
                        <a:rPr lang="en-GB" sz="1900" baseline="0" dirty="0" err="1" smtClean="0">
                          <a:solidFill>
                            <a:srgbClr val="0070C0"/>
                          </a:solidFill>
                        </a:rPr>
                        <a:t>mbo</a:t>
                      </a:r>
                      <a:r>
                        <a:rPr lang="en-GB" sz="1900" baseline="0" dirty="0" smtClean="0">
                          <a:solidFill>
                            <a:srgbClr val="0070C0"/>
                          </a:solidFill>
                        </a:rPr>
                        <a:t>/year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1.2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849447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0070C0"/>
                          </a:solidFill>
                        </a:rPr>
                        <a:t>Coal</a:t>
                      </a:r>
                      <a:endParaRPr lang="en-GB" sz="1900" b="1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3.6B Toe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160M toe/year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4.4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786648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0070C0"/>
                          </a:solidFill>
                        </a:rPr>
                        <a:t>Gas</a:t>
                      </a:r>
                      <a:endParaRPr lang="en-GB" sz="1900" b="1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3150B m</a:t>
                      </a:r>
                      <a:r>
                        <a:rPr lang="en-GB" sz="1900" baseline="300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GB" sz="1900" baseline="300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60B m</a:t>
                      </a:r>
                      <a:r>
                        <a:rPr lang="en-GB" sz="1900" baseline="300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/year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rgbClr val="0070C0"/>
                          </a:solidFill>
                        </a:rPr>
                        <a:t>1.9</a:t>
                      </a:r>
                      <a:endParaRPr lang="en-GB" sz="1900" dirty="0">
                        <a:solidFill>
                          <a:srgbClr val="0070C0"/>
                        </a:solidFill>
                      </a:endParaRPr>
                    </a:p>
                  </a:txBody>
                  <a:tcPr marL="103838" marR="103838" marT="48366" marB="48366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0939" y="5838359"/>
            <a:ext cx="2957819" cy="71732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toe: Tonnes oil equivalent</a:t>
            </a:r>
          </a:p>
          <a:p>
            <a:r>
              <a:rPr lang="en-GB" b="1" dirty="0" err="1">
                <a:solidFill>
                  <a:srgbClr val="0070C0"/>
                </a:solidFill>
              </a:rPr>
              <a:t>m</a:t>
            </a:r>
            <a:r>
              <a:rPr lang="en-GB" b="1" dirty="0" err="1" smtClean="0">
                <a:solidFill>
                  <a:srgbClr val="0070C0"/>
                </a:solidFill>
              </a:rPr>
              <a:t>bo</a:t>
            </a:r>
            <a:r>
              <a:rPr lang="en-GB" b="1" dirty="0" smtClean="0">
                <a:solidFill>
                  <a:srgbClr val="0070C0"/>
                </a:solidFill>
              </a:rPr>
              <a:t>: million barrel of oil  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7377" y="5836516"/>
            <a:ext cx="4783190" cy="1025100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1 toe = 11.63 </a:t>
            </a:r>
            <a:r>
              <a:rPr lang="en-GB" b="1" dirty="0" err="1" smtClean="0">
                <a:solidFill>
                  <a:srgbClr val="0070C0"/>
                </a:solidFill>
              </a:rPr>
              <a:t>MWh</a:t>
            </a:r>
            <a:r>
              <a:rPr lang="en-GB" b="1" dirty="0" smtClean="0">
                <a:solidFill>
                  <a:srgbClr val="0070C0"/>
                </a:solidFill>
              </a:rPr>
              <a:t> = 41.87 GJ = 39.7M BTU</a:t>
            </a:r>
          </a:p>
          <a:p>
            <a:r>
              <a:rPr lang="en-GB" b="1" dirty="0" smtClean="0">
                <a:solidFill>
                  <a:srgbClr val="0070C0"/>
                </a:solidFill>
              </a:rPr>
              <a:t>1 toe = 7.4 barrel of oil equivalent (</a:t>
            </a:r>
            <a:r>
              <a:rPr lang="en-GB" b="1" dirty="0" err="1" smtClean="0">
                <a:solidFill>
                  <a:srgbClr val="0070C0"/>
                </a:solidFill>
              </a:rPr>
              <a:t>boe</a:t>
            </a:r>
            <a:r>
              <a:rPr lang="en-GB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GB" b="1" dirty="0" smtClean="0">
                <a:solidFill>
                  <a:srgbClr val="0070C0"/>
                </a:solidFill>
              </a:rPr>
              <a:t>1 barrel of oil = 159 litres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7890381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7" name="Content Placeholder 7" descr="NUC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09" y="821239"/>
            <a:ext cx="4742752" cy="5920823"/>
          </a:xfrm>
          <a:prstGeom prst="rect">
            <a:avLst/>
          </a:prstGeom>
        </p:spPr>
      </p:pic>
      <p:pic>
        <p:nvPicPr>
          <p:cNvPr id="10" name="Content Placeholder 7" descr="HYDA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3494" y="830646"/>
            <a:ext cx="4620035" cy="57676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5690" y="6686115"/>
            <a:ext cx="3819849" cy="301825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300" b="1" dirty="0" smtClean="0">
                <a:solidFill>
                  <a:srgbClr val="0070C0"/>
                </a:solidFill>
              </a:rPr>
              <a:t>Source: BP Statistical Review of World Energy (2012)</a:t>
            </a:r>
            <a:endParaRPr lang="en-GB" sz="1300" dirty="0"/>
          </a:p>
        </p:txBody>
      </p:sp>
    </p:spTree>
    <p:extLst>
      <p:ext uri="{BB962C8B-B14F-4D97-AF65-F5344CB8AC3E}">
        <p14:creationId xmlns="" xmlns:p14="http://schemas.microsoft.com/office/powerpoint/2010/main" val="19590437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8708097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sz="3500" dirty="0"/>
              <a:t>World Energy Consumption (10</a:t>
            </a:r>
            <a:r>
              <a:rPr lang="en-GB" sz="3500" baseline="30000" dirty="0"/>
              <a:t>15</a:t>
            </a:r>
            <a:r>
              <a:rPr lang="en-GB" sz="3500" dirty="0"/>
              <a:t> BTU)</a:t>
            </a:r>
            <a:endParaRPr lang="en-GB" sz="3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32783"/>
            <a:ext cx="10383838" cy="62282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18464" y="6635431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</p:spTree>
    <p:extLst>
      <p:ext uri="{BB962C8B-B14F-4D97-AF65-F5344CB8AC3E}">
        <p14:creationId xmlns="" xmlns:p14="http://schemas.microsoft.com/office/powerpoint/2010/main" val="9481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2081" y="123382"/>
            <a:ext cx="8667788" cy="609401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sz="2600" dirty="0"/>
              <a:t>World Energy Consumption (fuel type,</a:t>
            </a:r>
            <a:r>
              <a:rPr lang="en-GB" sz="2600" dirty="0"/>
              <a:t> 10</a:t>
            </a:r>
            <a:r>
              <a:rPr lang="en-GB" sz="2600" baseline="30000" dirty="0"/>
              <a:t>15</a:t>
            </a:r>
            <a:r>
              <a:rPr lang="en-GB" sz="2600" dirty="0"/>
              <a:t> BTU</a:t>
            </a:r>
            <a:r>
              <a:rPr lang="en-GB" sz="2600" dirty="0"/>
              <a:t>)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11" y="732783"/>
            <a:ext cx="7142922" cy="51037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81011" y="961309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40309" y="5947706"/>
            <a:ext cx="10221449" cy="1117433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Petroleum liquids fuels: </a:t>
            </a:r>
            <a:r>
              <a:rPr lang="en-GB" sz="2200" dirty="0">
                <a:solidFill>
                  <a:srgbClr val="0070C0"/>
                </a:solidFill>
              </a:rPr>
              <a:t>crude oil and lease condensate, natural gas plant liquids, bitumen, extra-heavy oil, and refinery </a:t>
            </a:r>
            <a:r>
              <a:rPr lang="en-GB" sz="2200" dirty="0" smtClean="0">
                <a:solidFill>
                  <a:srgbClr val="0070C0"/>
                </a:solidFill>
              </a:rPr>
              <a:t>gains;</a:t>
            </a:r>
          </a:p>
          <a:p>
            <a:pPr marL="314954" indent="-314954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Other liquids fuels: gas-to-liquids</a:t>
            </a:r>
            <a:r>
              <a:rPr lang="en-GB" sz="2200" dirty="0">
                <a:solidFill>
                  <a:srgbClr val="0070C0"/>
                </a:solidFill>
              </a:rPr>
              <a:t>, coal-to-liquids, </a:t>
            </a:r>
            <a:r>
              <a:rPr lang="en-GB" sz="2200" dirty="0" err="1" smtClean="0">
                <a:solidFill>
                  <a:srgbClr val="0070C0"/>
                </a:solidFill>
              </a:rPr>
              <a:t>kerogen</a:t>
            </a:r>
            <a:r>
              <a:rPr lang="en-GB" sz="2200" dirty="0" smtClean="0">
                <a:solidFill>
                  <a:srgbClr val="0070C0"/>
                </a:solidFill>
              </a:rPr>
              <a:t> and biofuels.</a:t>
            </a:r>
          </a:p>
        </p:txBody>
      </p:sp>
    </p:spTree>
    <p:extLst>
      <p:ext uri="{BB962C8B-B14F-4D97-AF65-F5344CB8AC3E}">
        <p14:creationId xmlns="" xmlns:p14="http://schemas.microsoft.com/office/powerpoint/2010/main" val="30491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2" y="766533"/>
            <a:ext cx="6429401" cy="46129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81772" y="123382"/>
            <a:ext cx="9035184" cy="609401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pPr algn="ctr"/>
            <a:r>
              <a:rPr lang="en-GB" sz="2600" dirty="0"/>
              <a:t>World Net Electricity Generation (fuel type,</a:t>
            </a:r>
            <a:r>
              <a:rPr lang="en-GB" sz="2600" dirty="0"/>
              <a:t> </a:t>
            </a:r>
            <a:r>
              <a:rPr lang="en-GB" sz="2600" dirty="0"/>
              <a:t>10</a:t>
            </a:r>
            <a:r>
              <a:rPr lang="en-GB" sz="2600" baseline="30000" dirty="0"/>
              <a:t>12 </a:t>
            </a:r>
            <a:r>
              <a:rPr lang="en-GB" sz="2600" dirty="0"/>
              <a:t>kWh)</a:t>
            </a:r>
            <a:endParaRPr lang="en-GB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6663807" y="3932138"/>
            <a:ext cx="3434407" cy="409547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Variation (2010-40):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04310352"/>
              </p:ext>
            </p:extLst>
          </p:nvPr>
        </p:nvGraphicFramePr>
        <p:xfrm>
          <a:off x="6713812" y="4320639"/>
          <a:ext cx="3679722" cy="2353806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616691"/>
                <a:gridCol w="1063031"/>
              </a:tblGrid>
              <a:tr h="392301"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/>
                        <a:t>Liquids</a:t>
                      </a:r>
                      <a:endParaRPr lang="en-GB" sz="1900" b="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-1.0 %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2301"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/>
                        <a:t>Nuclear</a:t>
                      </a:r>
                      <a:endParaRPr lang="en-GB" sz="1900" b="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2.5%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2301"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/>
                        <a:t>Natural Gas</a:t>
                      </a:r>
                      <a:endParaRPr lang="en-GB" sz="1900" b="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2.5%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2301"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/>
                        <a:t>Renewables</a:t>
                      </a:r>
                      <a:endParaRPr lang="en-GB" sz="1900" b="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2.8%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2301"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/>
                        <a:t>Coal</a:t>
                      </a:r>
                      <a:endParaRPr lang="en-GB" sz="1900" b="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1.8%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2301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66"/>
                          </a:solidFill>
                        </a:rPr>
                        <a:t>WORLD</a:t>
                      </a:r>
                      <a:endParaRPr lang="en-GB" sz="1900" b="1" dirty="0">
                        <a:solidFill>
                          <a:srgbClr val="FFFF66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66"/>
                          </a:solidFill>
                        </a:rPr>
                        <a:t>2.2%</a:t>
                      </a:r>
                      <a:endParaRPr lang="en-GB" sz="1900" b="1" dirty="0">
                        <a:solidFill>
                          <a:srgbClr val="FFFF66"/>
                        </a:solidFill>
                      </a:endParaRPr>
                    </a:p>
                  </a:txBody>
                  <a:tcPr marL="103838" marR="103838" marT="48366" marB="48366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99240" y="6653556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1593969" y="6283737"/>
            <a:ext cx="3722643" cy="409547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Conversion: 1 kWh = 3412.15 BTU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6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921055" y="4084488"/>
          <a:ext cx="5846092" cy="2894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848437" y="5455641"/>
            <a:ext cx="1903427" cy="71732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CO</a:t>
            </a:r>
            <a:r>
              <a:rPr lang="en-US" b="1" baseline="-25000" dirty="0" smtClean="0">
                <a:solidFill>
                  <a:srgbClr val="0070C0"/>
                </a:solidFill>
              </a:rPr>
              <a:t>2</a:t>
            </a:r>
            <a:r>
              <a:rPr lang="en-US" b="1" dirty="0" smtClean="0">
                <a:solidFill>
                  <a:srgbClr val="0070C0"/>
                </a:solidFill>
              </a:rPr>
              <a:t> Emissions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(Million </a:t>
            </a:r>
            <a:r>
              <a:rPr lang="en-US" b="1" dirty="0" err="1" smtClean="0">
                <a:solidFill>
                  <a:srgbClr val="0070C0"/>
                </a:solidFill>
              </a:rPr>
              <a:t>tonnes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5110148" y="504257"/>
          <a:ext cx="5478696" cy="3351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34031" y="3855964"/>
            <a:ext cx="2505451" cy="71732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Electricity Generation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(Terawatt-hours)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8708097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sz="3500" dirty="0"/>
              <a:t>World Energy</a:t>
            </a:r>
            <a:endParaRPr lang="en-GB" sz="3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" y="885135"/>
            <a:ext cx="4459187" cy="31993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37746" y="1799235"/>
            <a:ext cx="1553660" cy="1332876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World electricity generation</a:t>
            </a:r>
          </a:p>
          <a:p>
            <a:pPr algn="ctr"/>
            <a:r>
              <a:rPr lang="en-GB" b="1" dirty="0">
                <a:solidFill>
                  <a:srgbClr val="0070C0"/>
                </a:solidFill>
              </a:rPr>
              <a:t>(10</a:t>
            </a:r>
            <a:r>
              <a:rPr lang="en-GB" b="1" baseline="30000" dirty="0">
                <a:solidFill>
                  <a:srgbClr val="0070C0"/>
                </a:solidFill>
              </a:rPr>
              <a:t>12</a:t>
            </a:r>
            <a:r>
              <a:rPr lang="en-GB" b="1" dirty="0">
                <a:solidFill>
                  <a:srgbClr val="0070C0"/>
                </a:solidFill>
              </a:rPr>
              <a:t> kWh</a:t>
            </a:r>
            <a:r>
              <a:rPr lang="en-GB" b="1" dirty="0" smtClean="0">
                <a:solidFill>
                  <a:srgbClr val="0070C0"/>
                </a:solidFill>
              </a:rPr>
              <a:t>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4228" y="6674443"/>
            <a:ext cx="3819849" cy="301825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300" b="1" dirty="0" smtClean="0">
                <a:solidFill>
                  <a:srgbClr val="0070C0"/>
                </a:solidFill>
              </a:rPr>
              <a:t>Source: BP Statistical Review of World Energy (2014)</a:t>
            </a:r>
            <a:endParaRPr lang="en-GB" sz="13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06" y="2027760"/>
            <a:ext cx="6696480" cy="48752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1772" y="123382"/>
            <a:ext cx="7808610" cy="501880"/>
          </a:xfrm>
          <a:prstGeom prst="rect">
            <a:avLst/>
          </a:prstGeom>
        </p:spPr>
        <p:txBody>
          <a:bodyPr wrap="square" lIns="100785" tIns="50393" rIns="100785" bIns="50393">
            <a:spAutoFit/>
          </a:bodyPr>
          <a:lstStyle/>
          <a:p>
            <a:r>
              <a:rPr lang="en-GB" sz="2600" b="1" dirty="0" smtClean="0">
                <a:solidFill>
                  <a:schemeClr val="bg1"/>
                </a:solidFill>
              </a:rPr>
              <a:t>World liquid consumption </a:t>
            </a:r>
            <a:r>
              <a:rPr lang="en-GB" sz="2600" b="1" dirty="0">
                <a:solidFill>
                  <a:schemeClr val="bg1"/>
                </a:solidFill>
              </a:rPr>
              <a:t>(10</a:t>
            </a:r>
            <a:r>
              <a:rPr lang="en-GB" sz="2600" b="1" baseline="30000" dirty="0">
                <a:solidFill>
                  <a:schemeClr val="bg1"/>
                </a:solidFill>
              </a:rPr>
              <a:t>15</a:t>
            </a:r>
            <a:r>
              <a:rPr lang="en-GB" sz="2600" b="1" dirty="0">
                <a:solidFill>
                  <a:schemeClr val="bg1"/>
                </a:solidFill>
              </a:rPr>
              <a:t> BTU</a:t>
            </a:r>
            <a:r>
              <a:rPr lang="en-GB" sz="2600" b="1" dirty="0" smtClean="0">
                <a:solidFill>
                  <a:schemeClr val="bg1"/>
                </a:solidFill>
              </a:rPr>
              <a:t>)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23" y="6674443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62861" y="810197"/>
            <a:ext cx="9173815" cy="1332876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Petroleum and other liquid fuels are the main component of energy sector energy;</a:t>
            </a:r>
            <a:r>
              <a:rPr lang="en-GB" dirty="0">
                <a:solidFill>
                  <a:srgbClr val="0070C0"/>
                </a:solidFill>
              </a:rPr>
              <a:t> </a:t>
            </a:r>
            <a:endParaRPr lang="en-GB" dirty="0" smtClean="0">
              <a:solidFill>
                <a:srgbClr val="0070C0"/>
              </a:solidFill>
            </a:endParaRPr>
          </a:p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Transport </a:t>
            </a:r>
            <a:r>
              <a:rPr lang="en-GB" dirty="0">
                <a:solidFill>
                  <a:srgbClr val="0070C0"/>
                </a:solidFill>
              </a:rPr>
              <a:t>accounts for 63% of total growth in energy consumption over 2010-40;</a:t>
            </a:r>
          </a:p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Transport </a:t>
            </a:r>
            <a:r>
              <a:rPr lang="en-GB" dirty="0" smtClean="0">
                <a:solidFill>
                  <a:srgbClr val="0070C0"/>
                </a:solidFill>
              </a:rPr>
              <a:t>Sector (2010-40): </a:t>
            </a:r>
            <a:r>
              <a:rPr lang="en-GB" b="1" dirty="0">
                <a:solidFill>
                  <a:srgbClr val="C00000"/>
                </a:solidFill>
              </a:rPr>
              <a:t>+36x10</a:t>
            </a:r>
            <a:r>
              <a:rPr lang="en-GB" b="1" baseline="30000" dirty="0">
                <a:solidFill>
                  <a:srgbClr val="C00000"/>
                </a:solidFill>
              </a:rPr>
              <a:t>15</a:t>
            </a:r>
            <a:r>
              <a:rPr lang="en-GB" b="1" dirty="0">
                <a:solidFill>
                  <a:srgbClr val="C00000"/>
                </a:solidFill>
              </a:rPr>
              <a:t> BTU</a:t>
            </a:r>
            <a:r>
              <a:rPr lang="en-GB" dirty="0">
                <a:solidFill>
                  <a:srgbClr val="0070C0"/>
                </a:solidFill>
              </a:rPr>
              <a:t>;</a:t>
            </a:r>
          </a:p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70C0"/>
                </a:solidFill>
              </a:rPr>
              <a:t>Industry </a:t>
            </a:r>
            <a:r>
              <a:rPr lang="en-GB" dirty="0" smtClean="0">
                <a:solidFill>
                  <a:srgbClr val="0070C0"/>
                </a:solidFill>
              </a:rPr>
              <a:t>Sector (2010-40): </a:t>
            </a:r>
            <a:r>
              <a:rPr lang="en-GB" b="1" dirty="0">
                <a:solidFill>
                  <a:srgbClr val="C00000"/>
                </a:solidFill>
              </a:rPr>
              <a:t>+25x10</a:t>
            </a:r>
            <a:r>
              <a:rPr lang="en-GB" b="1" baseline="30000" dirty="0">
                <a:solidFill>
                  <a:srgbClr val="C00000"/>
                </a:solidFill>
              </a:rPr>
              <a:t>15</a:t>
            </a:r>
            <a:r>
              <a:rPr lang="en-GB" b="1" dirty="0">
                <a:solidFill>
                  <a:srgbClr val="C00000"/>
                </a:solidFill>
              </a:rPr>
              <a:t> BTU</a:t>
            </a:r>
            <a:r>
              <a:rPr lang="en-GB" dirty="0" smtClean="0">
                <a:solidFill>
                  <a:srgbClr val="0070C0"/>
                </a:solidFill>
              </a:rPr>
              <a:t>;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53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82" y="732783"/>
            <a:ext cx="5246001" cy="37483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20" y="3246562"/>
            <a:ext cx="5246001" cy="37483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3396" y="5912692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" y="123382"/>
            <a:ext cx="9035184" cy="609401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pPr algn="ctr"/>
            <a:r>
              <a:rPr lang="en-GB" sz="2200" dirty="0"/>
              <a:t>World Residential/Commercial Consumption (10</a:t>
            </a:r>
            <a:r>
              <a:rPr lang="en-GB" sz="2200" baseline="30000" dirty="0"/>
              <a:t>15 </a:t>
            </a:r>
            <a:r>
              <a:rPr lang="en-GB" sz="2200" dirty="0"/>
              <a:t>BTU)</a:t>
            </a:r>
            <a:endParaRPr lang="en-GB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483384" y="1037483"/>
            <a:ext cx="1382003" cy="409547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Residential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45580" y="3246562"/>
            <a:ext cx="1471065" cy="409547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Commercial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3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32783"/>
            <a:ext cx="5200931" cy="37161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33" y="3322737"/>
            <a:ext cx="5206342" cy="36878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" y="123382"/>
            <a:ext cx="9035184" cy="609401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pPr algn="ctr"/>
            <a:r>
              <a:rPr lang="en-GB" sz="2200" dirty="0"/>
              <a:t>World Industrial Sector Consumption (10</a:t>
            </a:r>
            <a:r>
              <a:rPr lang="en-GB" sz="2200" baseline="30000" dirty="0"/>
              <a:t>15 </a:t>
            </a:r>
            <a:r>
              <a:rPr lang="en-GB" sz="2200" dirty="0"/>
              <a:t>BTU)</a:t>
            </a:r>
            <a:endParaRPr lang="en-GB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3396" y="5912692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</p:spTree>
    <p:extLst>
      <p:ext uri="{BB962C8B-B14F-4D97-AF65-F5344CB8AC3E}">
        <p14:creationId xmlns="" xmlns:p14="http://schemas.microsoft.com/office/powerpoint/2010/main" val="7918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84610" y="581786"/>
            <a:ext cx="203603" cy="71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785" tIns="50393" rIns="100785" bIns="50393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" charset="0"/>
                <a:cs typeface="Arial" charset="0"/>
              </a:rPr>
              <a:t/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89727"/>
            <a:ext cx="7399752" cy="501880"/>
          </a:xfrm>
          <a:prstGeom prst="rect">
            <a:avLst/>
          </a:prstGeom>
        </p:spPr>
        <p:txBody>
          <a:bodyPr wrap="square" lIns="100785" tIns="50393" rIns="100785" bIns="50393">
            <a:spAutoFit/>
          </a:bodyPr>
          <a:lstStyle/>
          <a:p>
            <a:r>
              <a:rPr lang="en-GB" sz="2600" b="1" dirty="0" smtClean="0">
                <a:solidFill>
                  <a:schemeClr val="bg1"/>
                </a:solidFill>
              </a:rPr>
              <a:t>Energy Consumption: Transport Sector (10</a:t>
            </a:r>
            <a:r>
              <a:rPr lang="en-GB" sz="2600" b="1" baseline="30000" dirty="0" smtClean="0">
                <a:solidFill>
                  <a:schemeClr val="bg1"/>
                </a:solidFill>
              </a:rPr>
              <a:t>15</a:t>
            </a:r>
            <a:r>
              <a:rPr lang="en-GB" sz="2600" b="1" dirty="0" smtClean="0">
                <a:solidFill>
                  <a:schemeClr val="bg1"/>
                </a:solidFill>
              </a:rPr>
              <a:t> BTU)</a:t>
            </a:r>
            <a:endParaRPr lang="en-GB" sz="26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7790243"/>
              </p:ext>
            </p:extLst>
          </p:nvPr>
        </p:nvGraphicFramePr>
        <p:xfrm>
          <a:off x="81773" y="820512"/>
          <a:ext cx="10179984" cy="5320707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679720"/>
                <a:gridCol w="1170606"/>
                <a:gridCol w="1041998"/>
                <a:gridCol w="812944"/>
                <a:gridCol w="817716"/>
                <a:gridCol w="981259"/>
                <a:gridCol w="1675741"/>
              </a:tblGrid>
              <a:tr h="677122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Region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2010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2015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2020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2030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2040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Aver.</a:t>
                      </a:r>
                      <a:r>
                        <a:rPr lang="en-GB" sz="1900" baseline="0" dirty="0" smtClean="0"/>
                        <a:t>  Annual % change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86927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OECD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57.9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56.0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55.9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54.5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55.5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-0.1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38692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Americas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32.7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32.5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32.5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31.7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32.9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0.0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8692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Europe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16.3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16.2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15.7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15.7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-0.5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8692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Asia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-0.1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7541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Non-OECD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43.1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50.3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56.4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68.3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83.9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2.2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400320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Europe and </a:t>
                      </a:r>
                      <a:r>
                        <a:rPr lang="en-GB" sz="1900" dirty="0" err="1" smtClean="0"/>
                        <a:t>Euroasia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8.0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9.5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10.6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8692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Asia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19.9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23.5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28.0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37.0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49.2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15543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Middle-East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7.4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8.6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9.5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8692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Africa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3.8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4.0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4.5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4.8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0.8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512768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Central and South America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6.6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7.3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8.8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9.8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1.3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595851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TOTAL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101.0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106.2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112.2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122.8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139.5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FFFF00"/>
                          </a:solidFill>
                        </a:rPr>
                        <a:t>1.1</a:t>
                      </a:r>
                      <a:endParaRPr lang="en-GB" sz="1900" b="1" dirty="0">
                        <a:solidFill>
                          <a:srgbClr val="FFFF00"/>
                        </a:solidFill>
                      </a:endParaRPr>
                    </a:p>
                  </a:txBody>
                  <a:tcPr marL="103838" marR="103838" marT="48366" marB="48366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2546" y="6217392"/>
            <a:ext cx="9199206" cy="440324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pPr algn="just"/>
            <a:r>
              <a:rPr lang="en-GB" sz="2200" b="1" dirty="0" smtClean="0">
                <a:solidFill>
                  <a:srgbClr val="0070C0"/>
                </a:solidFill>
              </a:rPr>
              <a:t>Energy used to move people and goods by road, rail, air, water and pipeline. </a:t>
            </a:r>
            <a:r>
              <a:rPr lang="en-GB" sz="2200" b="1" dirty="0">
                <a:solidFill>
                  <a:srgbClr val="0070C0"/>
                </a:solidFill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9925" y="6674443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</p:spTree>
    <p:extLst>
      <p:ext uri="{BB962C8B-B14F-4D97-AF65-F5344CB8AC3E}">
        <p14:creationId xmlns="" xmlns:p14="http://schemas.microsoft.com/office/powerpoint/2010/main" val="25491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745579" y="2103934"/>
            <a:ext cx="3352635" cy="35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85" tIns="50393" rIns="100785" bIns="50393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 b="1"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377944" indent="-377944">
              <a:spcBef>
                <a:spcPts val="661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070C0"/>
                </a:solidFill>
                <a:latin typeface="+mn-lt"/>
              </a:rPr>
              <a:t>Energy Consumption</a:t>
            </a:r>
          </a:p>
          <a:p>
            <a:pPr marL="377944" indent="-377944">
              <a:spcBef>
                <a:spcPts val="661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070C0"/>
                </a:solidFill>
                <a:latin typeface="+mn-lt"/>
              </a:rPr>
              <a:t>Economics </a:t>
            </a: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of </a:t>
            </a:r>
            <a:r>
              <a:rPr lang="en-US" altLang="en-US" sz="2000" dirty="0" smtClean="0">
                <a:solidFill>
                  <a:srgbClr val="0070C0"/>
                </a:solidFill>
                <a:latin typeface="+mn-lt"/>
              </a:rPr>
              <a:t>Geothermal </a:t>
            </a: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Energy</a:t>
            </a:r>
          </a:p>
          <a:p>
            <a:pPr marL="377944" indent="-377944">
              <a:spcBef>
                <a:spcPts val="661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Basics of a Power </a:t>
            </a:r>
            <a:r>
              <a:rPr lang="en-US" altLang="en-US" sz="2000" dirty="0" smtClean="0">
                <a:solidFill>
                  <a:srgbClr val="0070C0"/>
                </a:solidFill>
                <a:latin typeface="+mn-lt"/>
              </a:rPr>
              <a:t>Plants</a:t>
            </a:r>
            <a:endParaRPr lang="en-US" altLang="en-US" sz="2000" dirty="0">
              <a:solidFill>
                <a:srgbClr val="0070C0"/>
              </a:solidFill>
              <a:latin typeface="+mn-lt"/>
            </a:endParaRPr>
          </a:p>
          <a:p>
            <a:pPr marL="377944" indent="-377944">
              <a:spcBef>
                <a:spcPts val="661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97282" name="Picture 2" descr="http://upload.wikimedia.org/wikipedia/commons/2/2a/HellisheidiPowerStation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080" y="1342184"/>
            <a:ext cx="6478125" cy="472285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757512" y="6369742"/>
            <a:ext cx="4267664" cy="409547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Hellisheiði</a:t>
            </a:r>
            <a:r>
              <a:rPr lang="en-US" dirty="0" smtClean="0"/>
              <a:t> Geothermal Power Station)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-41463" y="1037484"/>
            <a:ext cx="10383838" cy="5374401"/>
            <a:chOff x="0" y="836613"/>
            <a:chExt cx="9144000" cy="5080397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0" y="836613"/>
              <a:ext cx="9144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273300" y="2270125"/>
              <a:ext cx="193675" cy="889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55800" y="2419350"/>
              <a:ext cx="552219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/>
                <a:t>37%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954213" y="3052763"/>
              <a:ext cx="552219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/>
                <a:t>34%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017713" y="3808413"/>
              <a:ext cx="437880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/>
                <a:t>5%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954213" y="5046663"/>
              <a:ext cx="552219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/>
                <a:t>20%</a:t>
              </a:r>
            </a:p>
          </p:txBody>
        </p:sp>
        <p:cxnSp>
          <p:nvCxnSpPr>
            <p:cNvPr id="13" name="AutoShape 21"/>
            <p:cNvCxnSpPr>
              <a:cxnSpLocks noChangeShapeType="1"/>
              <a:stCxn id="40" idx="3"/>
              <a:endCxn id="39" idx="1"/>
            </p:cNvCxnSpPr>
            <p:nvPr/>
          </p:nvCxnSpPr>
          <p:spPr bwMode="auto">
            <a:xfrm>
              <a:off x="4405313" y="4598988"/>
              <a:ext cx="2036762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4" name="AutoShape 22"/>
            <p:cNvCxnSpPr>
              <a:cxnSpLocks noChangeShapeType="1"/>
              <a:stCxn id="40" idx="3"/>
              <a:endCxn id="38" idx="1"/>
            </p:cNvCxnSpPr>
            <p:nvPr/>
          </p:nvCxnSpPr>
          <p:spPr bwMode="auto">
            <a:xfrm flipV="1">
              <a:off x="4405313" y="2487613"/>
              <a:ext cx="2049462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2214563" y="1878013"/>
              <a:ext cx="936514" cy="2763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300" dirty="0"/>
                <a:t>(with others)</a:t>
              </a: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539750" y="5691188"/>
              <a:ext cx="376237" cy="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977900" y="5538788"/>
              <a:ext cx="1427357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0"/>
                <a:t>Zero/Low CO</a:t>
              </a:r>
              <a:r>
                <a:rPr lang="en-GB" b="0" baseline="-25000"/>
                <a:t>2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527300" y="5691188"/>
              <a:ext cx="3762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3076575" y="5538788"/>
              <a:ext cx="975135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0"/>
                <a:t>High CO</a:t>
              </a:r>
              <a:r>
                <a:rPr lang="en-GB" b="0" baseline="-25000"/>
                <a:t>2</a:t>
              </a: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1746250" y="1431925"/>
              <a:ext cx="2062162" cy="282416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V="1">
              <a:off x="1841500" y="2301875"/>
              <a:ext cx="4581525" cy="9525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1820863" y="2506663"/>
              <a:ext cx="1838325" cy="1778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1860550" y="3321050"/>
              <a:ext cx="1600200" cy="96361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1881188" y="4186238"/>
              <a:ext cx="1131887" cy="377825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1900238" y="4643438"/>
              <a:ext cx="1093787" cy="44608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6" name="AutoShape 24"/>
            <p:cNvCxnSpPr>
              <a:cxnSpLocks noChangeShapeType="1"/>
            </p:cNvCxnSpPr>
            <p:nvPr/>
          </p:nvCxnSpPr>
          <p:spPr bwMode="auto">
            <a:xfrm>
              <a:off x="4327525" y="4692650"/>
              <a:ext cx="2065337" cy="515938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7" name="AutoShape 25"/>
            <p:cNvCxnSpPr>
              <a:cxnSpLocks noChangeShapeType="1"/>
            </p:cNvCxnSpPr>
            <p:nvPr/>
          </p:nvCxnSpPr>
          <p:spPr bwMode="auto">
            <a:xfrm flipV="1">
              <a:off x="4346575" y="2390775"/>
              <a:ext cx="2065337" cy="2111375"/>
            </a:xfrm>
            <a:prstGeom prst="bentConnector3">
              <a:avLst>
                <a:gd name="adj1" fmla="val 49963"/>
              </a:avLst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8" name="AutoShape 26"/>
            <p:cNvCxnSpPr>
              <a:cxnSpLocks noChangeShapeType="1"/>
              <a:stCxn id="31" idx="3"/>
              <a:endCxn id="32" idx="1"/>
            </p:cNvCxnSpPr>
            <p:nvPr/>
          </p:nvCxnSpPr>
          <p:spPr bwMode="auto">
            <a:xfrm>
              <a:off x="1800225" y="1365250"/>
              <a:ext cx="2605087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27"/>
            <p:cNvCxnSpPr>
              <a:cxnSpLocks noChangeShapeType="1"/>
              <a:stCxn id="32" idx="3"/>
              <a:endCxn id="33" idx="1"/>
            </p:cNvCxnSpPr>
            <p:nvPr/>
          </p:nvCxnSpPr>
          <p:spPr bwMode="auto">
            <a:xfrm flipV="1">
              <a:off x="6364288" y="1363663"/>
              <a:ext cx="839787" cy="1588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079625" y="1614488"/>
              <a:ext cx="437880" cy="3782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/>
                <a:t>4%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379413" y="1081088"/>
              <a:ext cx="1420812" cy="5667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Oil</a:t>
              </a:r>
            </a:p>
          </p:txBody>
        </p:sp>
        <p:sp>
          <p:nvSpPr>
            <p:cNvPr id="32" name="AutoShape 31"/>
            <p:cNvSpPr>
              <a:spLocks noChangeArrowheads="1"/>
            </p:cNvSpPr>
            <p:nvPr/>
          </p:nvSpPr>
          <p:spPr bwMode="auto">
            <a:xfrm>
              <a:off x="4405313" y="1076325"/>
              <a:ext cx="1958975" cy="5762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Gasoline or Diesel</a:t>
              </a:r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7204075" y="1079500"/>
              <a:ext cx="1581150" cy="568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34" name="AutoShape 33"/>
            <p:cNvSpPr>
              <a:spLocks noChangeArrowheads="1"/>
            </p:cNvSpPr>
            <p:nvPr/>
          </p:nvSpPr>
          <p:spPr bwMode="auto">
            <a:xfrm>
              <a:off x="379413" y="2187575"/>
              <a:ext cx="1452562" cy="5969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Gas</a:t>
              </a:r>
            </a:p>
          </p:txBody>
        </p:sp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379413" y="3057525"/>
              <a:ext cx="1490662" cy="5365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Coal</a:t>
              </a:r>
            </a:p>
          </p:txBody>
        </p:sp>
        <p:sp>
          <p:nvSpPr>
            <p:cNvPr id="36" name="AutoShape 35"/>
            <p:cNvSpPr>
              <a:spLocks noChangeArrowheads="1"/>
            </p:cNvSpPr>
            <p:nvPr/>
          </p:nvSpPr>
          <p:spPr bwMode="auto">
            <a:xfrm>
              <a:off x="379413" y="3908425"/>
              <a:ext cx="152082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dirty="0" err="1">
                  <a:solidFill>
                    <a:schemeClr val="bg1"/>
                  </a:solidFill>
                </a:rPr>
                <a:t>Renewables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7" name="AutoShape 36"/>
            <p:cNvSpPr>
              <a:spLocks noChangeArrowheads="1"/>
            </p:cNvSpPr>
            <p:nvPr/>
          </p:nvSpPr>
          <p:spPr bwMode="auto">
            <a:xfrm>
              <a:off x="379413" y="4835525"/>
              <a:ext cx="1522412" cy="5572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dirty="0">
                  <a:solidFill>
                    <a:schemeClr val="bg1"/>
                  </a:solidFill>
                </a:rPr>
                <a:t>Nuclear</a:t>
              </a:r>
            </a:p>
          </p:txBody>
        </p:sp>
        <p:sp>
          <p:nvSpPr>
            <p:cNvPr id="38" name="AutoShape 37"/>
            <p:cNvSpPr>
              <a:spLocks noChangeArrowheads="1"/>
            </p:cNvSpPr>
            <p:nvPr/>
          </p:nvSpPr>
          <p:spPr bwMode="auto">
            <a:xfrm>
              <a:off x="6454775" y="2128838"/>
              <a:ext cx="2330450" cy="7159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Heat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39" name="AutoShape 38"/>
            <p:cNvSpPr>
              <a:spLocks noChangeArrowheads="1"/>
            </p:cNvSpPr>
            <p:nvPr/>
          </p:nvSpPr>
          <p:spPr bwMode="auto">
            <a:xfrm>
              <a:off x="6442075" y="4741863"/>
              <a:ext cx="2343150" cy="746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CC66"/>
                </a:gs>
                <a:gs pos="100000">
                  <a:srgbClr val="765E2F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Power Services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(Homes &amp; Business)</a:t>
              </a:r>
            </a:p>
          </p:txBody>
        </p:sp>
        <p:sp>
          <p:nvSpPr>
            <p:cNvPr id="40" name="AutoShape 39"/>
            <p:cNvSpPr>
              <a:spLocks noChangeArrowheads="1"/>
            </p:cNvSpPr>
            <p:nvPr/>
          </p:nvSpPr>
          <p:spPr bwMode="auto">
            <a:xfrm>
              <a:off x="3043238" y="4295775"/>
              <a:ext cx="1362075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CCFF"/>
                </a:gs>
                <a:gs pos="100000">
                  <a:srgbClr val="2F5E76"/>
                </a:gs>
              </a:gsLst>
              <a:lin ang="5400000" scaled="1"/>
            </a:gradFill>
            <a:ln w="9525" algn="ctr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Electricity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309" y="47207"/>
            <a:ext cx="3373830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Energy Mix in UK</a:t>
            </a:r>
            <a:endParaRPr lang="en-GB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762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0" y="3932138"/>
          <a:ext cx="4906295" cy="290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-105143"/>
            <a:ext cx="8789868" cy="90198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Geothermal Power Capacity (MW)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Cumulative Installed</a:t>
            </a:r>
            <a:endParaRPr lang="en-US" sz="2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5690" y="6686115"/>
            <a:ext cx="3819849" cy="301825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300" b="1" dirty="0" smtClean="0">
                <a:solidFill>
                  <a:srgbClr val="0070C0"/>
                </a:solidFill>
              </a:rPr>
              <a:t>Source: BP Statistical Review of World Energy (2014)</a:t>
            </a:r>
            <a:endParaRPr lang="en-GB" sz="1300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199557"/>
          <a:ext cx="10383838" cy="3656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4832" y="3855963"/>
            <a:ext cx="5233382" cy="287175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5462" indent="-255462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Nearly  12GW supplied to 24 countries worldwide;</a:t>
            </a:r>
          </a:p>
          <a:p>
            <a:pPr marL="255462" indent="-255462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Electricity attends the need of more than 60M people;</a:t>
            </a:r>
          </a:p>
          <a:p>
            <a:pPr marL="255462" indent="-255462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Indonesia: 23% of all electricity generated by geothermal sources and;</a:t>
            </a:r>
          </a:p>
          <a:p>
            <a:pPr marL="255462" indent="-255462" algn="just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Iceland: Fully powered by </a:t>
            </a:r>
            <a:r>
              <a:rPr lang="en-US" dirty="0" err="1" smtClean="0">
                <a:solidFill>
                  <a:srgbClr val="0070C0"/>
                </a:solidFill>
              </a:rPr>
              <a:t>renewables</a:t>
            </a:r>
            <a:r>
              <a:rPr lang="en-US" dirty="0" smtClean="0">
                <a:solidFill>
                  <a:srgbClr val="0070C0"/>
                </a:solidFill>
              </a:rPr>
              <a:t> with geothermal producing 17% of the electricity and 87% of the heating;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4986199"/>
              </p:ext>
            </p:extLst>
          </p:nvPr>
        </p:nvGraphicFramePr>
        <p:xfrm>
          <a:off x="-41463" y="1037483"/>
          <a:ext cx="10383838" cy="5266477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76251"/>
                <a:gridCol w="2453148"/>
                <a:gridCol w="1962518"/>
                <a:gridCol w="1471889"/>
                <a:gridCol w="2126061"/>
                <a:gridCol w="1593971"/>
              </a:tblGrid>
              <a:tr h="837930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GB" sz="1900" dirty="0">
                        <a:solidFill>
                          <a:schemeClr val="bg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bg1"/>
                          </a:solidFill>
                        </a:rPr>
                        <a:t>Plant</a:t>
                      </a:r>
                      <a:endParaRPr lang="en-GB" sz="1900" dirty="0">
                        <a:solidFill>
                          <a:schemeClr val="bg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bg1"/>
                          </a:solidFill>
                        </a:rPr>
                        <a:t>Country</a:t>
                      </a:r>
                      <a:endParaRPr lang="en-GB" sz="1900" dirty="0">
                        <a:solidFill>
                          <a:schemeClr val="bg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bg1"/>
                          </a:solidFill>
                        </a:rPr>
                        <a:t>Capacity (</a:t>
                      </a:r>
                      <a:r>
                        <a:rPr lang="en-GB" sz="1900" dirty="0" err="1" smtClean="0">
                          <a:solidFill>
                            <a:schemeClr val="bg1"/>
                          </a:solidFill>
                        </a:rPr>
                        <a:t>MW</a:t>
                      </a:r>
                      <a:r>
                        <a:rPr lang="en-GB" sz="1900" baseline="-25000" dirty="0" err="1" smtClean="0">
                          <a:solidFill>
                            <a:schemeClr val="bg1"/>
                          </a:solidFill>
                        </a:rPr>
                        <a:t>el</a:t>
                      </a:r>
                      <a:r>
                        <a:rPr lang="en-GB" sz="19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GB" sz="1900" dirty="0">
                        <a:solidFill>
                          <a:schemeClr val="bg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Aver. Annual Elect. Gen. (</a:t>
                      </a:r>
                      <a:r>
                        <a:rPr lang="en-GB" sz="19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TWh</a:t>
                      </a:r>
                      <a:r>
                        <a:rPr lang="en-GB" sz="19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900" dirty="0">
                        <a:solidFill>
                          <a:schemeClr val="bg1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bg1"/>
                          </a:solidFill>
                        </a:rPr>
                        <a:t>Plant Type</a:t>
                      </a:r>
                      <a:endParaRPr lang="en-GB" sz="1900" dirty="0">
                        <a:solidFill>
                          <a:schemeClr val="bg1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3-Gorges</a:t>
                      </a:r>
                      <a:r>
                        <a:rPr lang="en-GB" sz="1900" baseline="0" dirty="0" smtClean="0"/>
                        <a:t>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China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22500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98.1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Itaipu</a:t>
                      </a:r>
                      <a:r>
                        <a:rPr lang="en-GB" sz="1900" dirty="0" smtClean="0"/>
                        <a:t>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Brazil/Paraguay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14000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98.2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Guri</a:t>
                      </a:r>
                      <a:r>
                        <a:rPr lang="en-GB" sz="1900" dirty="0" smtClean="0"/>
                        <a:t>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Venezuela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10235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53.41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Tucurui</a:t>
                      </a:r>
                      <a:r>
                        <a:rPr lang="en-GB" sz="1900" dirty="0" smtClean="0"/>
                        <a:t>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Brazil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8370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21.4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677122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Kashiwaazaki-Kariwa</a:t>
                      </a:r>
                      <a:endParaRPr lang="en-GB" sz="19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NPP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Japan</a:t>
                      </a:r>
                    </a:p>
                    <a:p>
                      <a:pPr algn="ctr"/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8212</a:t>
                      </a:r>
                    </a:p>
                    <a:p>
                      <a:pPr algn="ctr"/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24.63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Grand Coulee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USA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6809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Longtan</a:t>
                      </a:r>
                      <a:r>
                        <a:rPr lang="en-GB" sz="1900" dirty="0" smtClean="0"/>
                        <a:t>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China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6426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18.7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Bruce NPP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Canada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6272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36.25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Uljin</a:t>
                      </a:r>
                      <a:r>
                        <a:rPr lang="en-GB" sz="19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South Korea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6157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44.81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41682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Yeonggwang</a:t>
                      </a:r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South</a:t>
                      </a:r>
                      <a:r>
                        <a:rPr lang="en-GB" sz="1900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Korea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6139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48.16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9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00806" y="6588438"/>
            <a:ext cx="1247094" cy="409547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hlinkClick r:id="rId2"/>
              </a:rPr>
              <a:t>Wikipedia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8197" y="47207"/>
            <a:ext cx="8726294" cy="64037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3500" b="1" dirty="0" smtClean="0">
                <a:solidFill>
                  <a:schemeClr val="bg1"/>
                </a:solidFill>
              </a:rPr>
              <a:t>10 Largest Power Plants of the World (2011)</a:t>
            </a:r>
            <a:endParaRPr lang="en-GB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19" y="0"/>
            <a:ext cx="8454363" cy="578824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3100" b="1" dirty="0" smtClean="0">
                <a:solidFill>
                  <a:schemeClr val="bg1"/>
                </a:solidFill>
              </a:rPr>
              <a:t>Largest Power Plants by Energy Source (2011)</a:t>
            </a:r>
            <a:endParaRPr lang="en-GB" sz="31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63599108"/>
              </p:ext>
            </p:extLst>
          </p:nvPr>
        </p:nvGraphicFramePr>
        <p:xfrm>
          <a:off x="-2575" y="859862"/>
          <a:ext cx="10375418" cy="566223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858025"/>
                <a:gridCol w="3597950"/>
                <a:gridCol w="1769276"/>
                <a:gridCol w="2155760"/>
                <a:gridCol w="1994407"/>
              </a:tblGrid>
              <a:tr h="524009">
                <a:tc>
                  <a:txBody>
                    <a:bodyPr/>
                    <a:lstStyle/>
                    <a:p>
                      <a:pPr algn="ctr"/>
                      <a:r>
                        <a:rPr lang="en-GB" sz="2100" dirty="0" smtClean="0"/>
                        <a:t>Rank</a:t>
                      </a:r>
                      <a:endParaRPr lang="en-GB" sz="2100" dirty="0"/>
                    </a:p>
                  </a:txBody>
                  <a:tcPr marL="103838" marR="103838" marT="48366" marB="4836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dirty="0" smtClean="0"/>
                        <a:t>Plant</a:t>
                      </a:r>
                    </a:p>
                  </a:txBody>
                  <a:tcPr marL="103838" marR="103838" marT="48366" marB="483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100" dirty="0" smtClean="0"/>
                        <a:t>Country</a:t>
                      </a:r>
                      <a:endParaRPr lang="en-GB" sz="21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dirty="0" smtClean="0"/>
                        <a:t>Capacity (</a:t>
                      </a:r>
                      <a:r>
                        <a:rPr lang="en-GB" sz="2100" dirty="0" err="1" smtClean="0"/>
                        <a:t>MW</a:t>
                      </a:r>
                      <a:r>
                        <a:rPr lang="en-GB" sz="2100" baseline="-25000" dirty="0" err="1" smtClean="0"/>
                        <a:t>el</a:t>
                      </a:r>
                      <a:r>
                        <a:rPr lang="en-GB" sz="2100" dirty="0" smtClean="0"/>
                        <a:t>)</a:t>
                      </a: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100" dirty="0" smtClean="0"/>
                        <a:t>Plant Type</a:t>
                      </a:r>
                      <a:endParaRPr lang="en-GB" sz="21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3-Gorges</a:t>
                      </a:r>
                      <a:r>
                        <a:rPr lang="en-GB" sz="1900" baseline="0" dirty="0" smtClean="0"/>
                        <a:t> Dam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China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22500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Hydro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446990"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GB" sz="19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Kashiwaazaki-Kariwa</a:t>
                      </a:r>
                      <a:r>
                        <a:rPr lang="en-GB" sz="19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NPP</a:t>
                      </a:r>
                      <a:endParaRPr lang="en-GB" sz="19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Japan</a:t>
                      </a: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8212</a:t>
                      </a: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Nuclear</a:t>
                      </a:r>
                      <a:endParaRPr lang="en-GB" sz="19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3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Taichung Power Plant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Taiwan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5780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Coal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4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Shoaiba</a:t>
                      </a:r>
                      <a:r>
                        <a:rPr lang="en-GB" sz="1900" dirty="0" smtClean="0"/>
                        <a:t> Power Plant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Saudi Arabia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5600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Fuel Oil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Surgut-2 Power Plant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Russia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5597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Natural Gas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6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Eesti</a:t>
                      </a:r>
                      <a:r>
                        <a:rPr lang="en-GB" sz="1900" dirty="0" smtClean="0"/>
                        <a:t> Power Plant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Estonia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1615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Oil</a:t>
                      </a:r>
                      <a:r>
                        <a:rPr lang="en-GB" sz="1900" baseline="0" dirty="0" smtClean="0"/>
                        <a:t> Shale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Shatura</a:t>
                      </a:r>
                      <a:r>
                        <a:rPr lang="en-GB" sz="1900" dirty="0" smtClean="0"/>
                        <a:t> Power Plant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Russia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1500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Peat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8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Alta Wind Energy </a:t>
                      </a:r>
                      <a:r>
                        <a:rPr lang="en-GB" sz="1900" dirty="0" err="1" smtClean="0"/>
                        <a:t>Center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USA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1020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Wind (onshore)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9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Tilbury B Power</a:t>
                      </a:r>
                      <a:r>
                        <a:rPr lang="en-GB" sz="1900" baseline="0" dirty="0" smtClean="0"/>
                        <a:t> Station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UK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750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Biofuel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GB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err="1" smtClean="0">
                          <a:solidFill>
                            <a:srgbClr val="C00000"/>
                          </a:solidFill>
                        </a:rPr>
                        <a:t>Hellisheioi</a:t>
                      </a:r>
                      <a:r>
                        <a:rPr lang="en-GB" sz="1900" b="1" dirty="0" smtClean="0">
                          <a:solidFill>
                            <a:srgbClr val="C00000"/>
                          </a:solidFill>
                        </a:rPr>
                        <a:t> Power Station</a:t>
                      </a:r>
                      <a:endParaRPr lang="en-GB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C00000"/>
                          </a:solidFill>
                        </a:rPr>
                        <a:t>Iceland</a:t>
                      </a:r>
                      <a:endParaRPr lang="en-GB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C00000"/>
                          </a:solidFill>
                        </a:rPr>
                        <a:t>303</a:t>
                      </a:r>
                      <a:endParaRPr lang="en-GB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b="1" dirty="0" smtClean="0">
                          <a:solidFill>
                            <a:srgbClr val="C00000"/>
                          </a:solidFill>
                        </a:rPr>
                        <a:t>Geothermal</a:t>
                      </a:r>
                      <a:endParaRPr lang="en-GB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Sihwa</a:t>
                      </a:r>
                      <a:r>
                        <a:rPr lang="en-GB" sz="1900" dirty="0" smtClean="0"/>
                        <a:t> Lake Tidal Power Station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South Korea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254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Tidal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Agua </a:t>
                      </a:r>
                      <a:r>
                        <a:rPr lang="en-GB" sz="1900" dirty="0" err="1" smtClean="0"/>
                        <a:t>Calient</a:t>
                      </a:r>
                      <a:r>
                        <a:rPr lang="en-GB" sz="1900" dirty="0" smtClean="0"/>
                        <a:t> Solar Project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USA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251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Solar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  <a:tr h="39093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13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err="1" smtClean="0"/>
                        <a:t>Agucadora</a:t>
                      </a:r>
                      <a:r>
                        <a:rPr lang="en-GB" sz="1900" dirty="0" smtClean="0"/>
                        <a:t> Wave Farm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Portugal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2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 smtClean="0"/>
                        <a:t>Marine (wave)</a:t>
                      </a:r>
                      <a:endParaRPr lang="en-GB" sz="1900" dirty="0"/>
                    </a:p>
                  </a:txBody>
                  <a:tcPr marL="103838" marR="103838" marT="48366" marB="48366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00806" y="6588438"/>
            <a:ext cx="1247094" cy="409547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hlinkClick r:id="rId2"/>
              </a:rPr>
              <a:t>Wikipedia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7" y="732783"/>
            <a:ext cx="6222975" cy="4446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91827" y="2018787"/>
            <a:ext cx="3776192" cy="717323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1 cubic ton =40 cubic feet = 1.133 cubic meters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09" y="38332"/>
            <a:ext cx="8384752" cy="501880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2600" b="1" dirty="0" smtClean="0">
                <a:solidFill>
                  <a:schemeClr val="bg1"/>
                </a:solidFill>
              </a:rPr>
              <a:t>World Energy-related CO</a:t>
            </a:r>
            <a:r>
              <a:rPr lang="en-GB" sz="2600" b="1" baseline="-25000" dirty="0" smtClean="0">
                <a:solidFill>
                  <a:schemeClr val="bg1"/>
                </a:solidFill>
              </a:rPr>
              <a:t>2</a:t>
            </a:r>
            <a:r>
              <a:rPr lang="en-GB" sz="2600" b="1" dirty="0" smtClean="0">
                <a:solidFill>
                  <a:schemeClr val="bg1"/>
                </a:solidFill>
              </a:rPr>
              <a:t> Emissions (in billion metric tons) </a:t>
            </a:r>
            <a:endParaRPr lang="en-GB" sz="2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8463" y="732783"/>
            <a:ext cx="1957737" cy="332603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500" b="1" dirty="0" smtClean="0">
                <a:solidFill>
                  <a:srgbClr val="0070C0"/>
                </a:solidFill>
              </a:rPr>
              <a:t>Source: DoE/EIA-0484</a:t>
            </a:r>
            <a:endParaRPr lang="en-GB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-14093" y="5123294"/>
            <a:ext cx="10397931" cy="1948430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Increase of coal power stations </a:t>
            </a:r>
            <a:r>
              <a:rPr lang="en-GB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 Increase coal consumption  more GHC (Greenhouse gases)</a:t>
            </a:r>
            <a:r>
              <a:rPr lang="en-GB" dirty="0" smtClean="0">
                <a:solidFill>
                  <a:srgbClr val="0070C0"/>
                </a:solidFill>
              </a:rPr>
              <a:t>;</a:t>
            </a:r>
            <a:endParaRPr lang="en-GB" dirty="0">
              <a:solidFill>
                <a:srgbClr val="0070C0"/>
              </a:solidFill>
            </a:endParaRPr>
          </a:p>
          <a:p>
            <a:pPr marL="314954" indent="-314954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Growth in consumption of liquid fuels and natural/shale gas over the next 30 years;</a:t>
            </a:r>
          </a:p>
          <a:p>
            <a:pPr marL="314954" indent="-314954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Solar, wind, biomass (renewables) will benefit from intensive R&amp;D and will continue to grow, but;</a:t>
            </a:r>
          </a:p>
          <a:p>
            <a:pPr marL="314954" indent="-314954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Solar and wind: unlikely to produce more than 25% of world demand of electricity by 2050.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8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954468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2315" y="3018037"/>
            <a:ext cx="4036909" cy="1532931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3100" b="1" dirty="0" smtClean="0">
                <a:solidFill>
                  <a:srgbClr val="C00000"/>
                </a:solidFill>
              </a:rPr>
              <a:t>Energy Conversion: </a:t>
            </a:r>
          </a:p>
          <a:p>
            <a:pPr algn="ctr"/>
            <a:r>
              <a:rPr lang="en-GB" sz="3100" b="1" dirty="0" smtClean="0">
                <a:solidFill>
                  <a:srgbClr val="C00000"/>
                </a:solidFill>
              </a:rPr>
              <a:t>Reapplication of Fundamental Physics</a:t>
            </a:r>
            <a:endParaRPr lang="en-GB" sz="31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6" y="1006561"/>
            <a:ext cx="2961517" cy="1935300"/>
          </a:xfrm>
          <a:prstGeom prst="rect">
            <a:avLst/>
          </a:prstGeom>
        </p:spPr>
      </p:pic>
      <p:pic>
        <p:nvPicPr>
          <p:cNvPr id="74754" name="Picture 2" descr="http://ocw.mit.edu/courses/mechanical-engineering/2-997-direct-solar-thermal-to-electrical-energy-conversion-technologies-fall-2009/2-997f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3808" y="808958"/>
            <a:ext cx="3597950" cy="3351707"/>
          </a:xfrm>
          <a:prstGeom prst="rect">
            <a:avLst/>
          </a:prstGeom>
          <a:noFill/>
        </p:spPr>
      </p:pic>
      <p:pic>
        <p:nvPicPr>
          <p:cNvPr id="74756" name="Picture 4" descr="http://www.euroviews.eu/2012/wp-content/uploads/2010/04/tidal-device-H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543" y="808958"/>
            <a:ext cx="3147629" cy="3231410"/>
          </a:xfrm>
          <a:prstGeom prst="rect">
            <a:avLst/>
          </a:prstGeom>
          <a:noFill/>
        </p:spPr>
      </p:pic>
      <p:pic>
        <p:nvPicPr>
          <p:cNvPr id="74758" name="Picture 6" descr="http://www.alstom.com/Global/US/Resources/Images/Galleries/Geothermal/Geothermal%20Plant%20-%20Illustr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7234" y="4389189"/>
            <a:ext cx="4333893" cy="2465767"/>
          </a:xfrm>
          <a:prstGeom prst="rect">
            <a:avLst/>
          </a:prstGeom>
          <a:noFill/>
        </p:spPr>
      </p:pic>
      <p:pic>
        <p:nvPicPr>
          <p:cNvPr id="74760" name="Picture 8" descr="http://i.dailymail.co.uk/i/pix/2012/04/03/article-2124425-12726268000005DC-195_964x63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224" y="4389189"/>
            <a:ext cx="4086065" cy="2503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96195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09" y="-48013"/>
            <a:ext cx="8586017" cy="501880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2600" b="1" dirty="0" smtClean="0">
                <a:solidFill>
                  <a:schemeClr val="bg1"/>
                </a:solidFill>
              </a:rPr>
              <a:t>Why Geothermal (or why pursue a diverse energy matrix)??</a:t>
            </a:r>
            <a:endParaRPr lang="en-GB" sz="2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081" y="792363"/>
            <a:ext cx="10057905" cy="6103413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77944" indent="-377944" algn="just">
              <a:buFont typeface="Wingdings" panose="05000000000000000000" pitchFamily="2" charset="2"/>
              <a:buChar char="Ø"/>
            </a:pPr>
            <a:r>
              <a:rPr lang="en-GB" sz="2600" dirty="0" smtClean="0">
                <a:solidFill>
                  <a:srgbClr val="0070C0"/>
                </a:solidFill>
              </a:rPr>
              <a:t>To address </a:t>
            </a:r>
            <a:r>
              <a:rPr lang="en-GB" sz="2600" b="1" dirty="0" smtClean="0">
                <a:solidFill>
                  <a:schemeClr val="accent1"/>
                </a:solidFill>
              </a:rPr>
              <a:t>CLIMATE CHANGE</a:t>
            </a:r>
            <a:r>
              <a:rPr lang="en-GB" sz="2600" dirty="0" smtClean="0">
                <a:solidFill>
                  <a:srgbClr val="0070C0"/>
                </a:solidFill>
              </a:rPr>
              <a:t> we must:</a:t>
            </a:r>
          </a:p>
          <a:p>
            <a:pPr marL="881870" lvl="1" indent="-377944" algn="just">
              <a:buFont typeface="Wingdings" panose="05000000000000000000" pitchFamily="2" charset="2"/>
              <a:buChar char="ü"/>
            </a:pPr>
            <a:r>
              <a:rPr lang="en-GB" sz="2600" dirty="0" smtClean="0">
                <a:solidFill>
                  <a:srgbClr val="0070C0"/>
                </a:solidFill>
              </a:rPr>
              <a:t> </a:t>
            </a:r>
            <a:r>
              <a:rPr lang="en-GB" sz="2600" dirty="0" smtClean="0">
                <a:solidFill>
                  <a:schemeClr val="accent1"/>
                </a:solidFill>
              </a:rPr>
              <a:t>improve efficiency</a:t>
            </a:r>
            <a:r>
              <a:rPr lang="en-GB" sz="2600" dirty="0" smtClean="0">
                <a:solidFill>
                  <a:srgbClr val="0070C0"/>
                </a:solidFill>
              </a:rPr>
              <a:t> and; </a:t>
            </a:r>
          </a:p>
          <a:p>
            <a:pPr marL="881870" lvl="1" indent="-377944" algn="just">
              <a:buFont typeface="Wingdings" panose="05000000000000000000" pitchFamily="2" charset="2"/>
              <a:buChar char="ü"/>
            </a:pPr>
            <a:r>
              <a:rPr lang="en-GB" sz="2600" dirty="0" smtClean="0">
                <a:solidFill>
                  <a:schemeClr val="accent1"/>
                </a:solidFill>
              </a:rPr>
              <a:t>reduce use</a:t>
            </a:r>
            <a:r>
              <a:rPr lang="en-GB" sz="2600" dirty="0" smtClean="0">
                <a:solidFill>
                  <a:srgbClr val="0070C0"/>
                </a:solidFill>
              </a:rPr>
              <a:t> of fossil fuel-based energy source.</a:t>
            </a:r>
          </a:p>
          <a:p>
            <a:pPr marL="377944" indent="-377944" algn="just">
              <a:buFont typeface="Wingdings" panose="05000000000000000000" pitchFamily="2" charset="2"/>
              <a:buChar char="Ø"/>
            </a:pPr>
            <a:r>
              <a:rPr lang="en-GB" sz="2600" dirty="0" smtClean="0">
                <a:solidFill>
                  <a:srgbClr val="0070C0"/>
                </a:solidFill>
              </a:rPr>
              <a:t>GHG emissions should be mitigated by the development of new cost-effective technologies:</a:t>
            </a:r>
          </a:p>
          <a:p>
            <a:pPr marL="881870" lvl="1" indent="-377944" algn="just">
              <a:buFont typeface="Wingdings" panose="05000000000000000000" pitchFamily="2" charset="2"/>
              <a:buChar char="ü"/>
            </a:pPr>
            <a:r>
              <a:rPr lang="en-GB" sz="2600" dirty="0" smtClean="0">
                <a:solidFill>
                  <a:srgbClr val="0070C0"/>
                </a:solidFill>
              </a:rPr>
              <a:t>Carbon Capture Storage and Transportation (CCST);</a:t>
            </a:r>
          </a:p>
          <a:p>
            <a:pPr marL="881870" lvl="1" indent="-377944" algn="just">
              <a:buFont typeface="Wingdings" panose="05000000000000000000" pitchFamily="2" charset="2"/>
              <a:buChar char="ü"/>
            </a:pPr>
            <a:r>
              <a:rPr lang="en-GB" sz="2600" dirty="0" smtClean="0">
                <a:solidFill>
                  <a:srgbClr val="0070C0"/>
                </a:solidFill>
              </a:rPr>
              <a:t>Nuclear </a:t>
            </a:r>
            <a:r>
              <a:rPr lang="en-GB" sz="26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GB" sz="2600" dirty="0" smtClean="0">
                <a:solidFill>
                  <a:srgbClr val="0070C0"/>
                </a:solidFill>
              </a:rPr>
              <a:t>Management of nuclear waste storage;</a:t>
            </a:r>
          </a:p>
          <a:p>
            <a:pPr marL="881870" lvl="1" indent="-377944" algn="just">
              <a:buFont typeface="Wingdings" panose="05000000000000000000" pitchFamily="2" charset="2"/>
              <a:buChar char="ü"/>
            </a:pPr>
            <a:r>
              <a:rPr lang="en-GB" sz="2600" dirty="0" smtClean="0">
                <a:solidFill>
                  <a:srgbClr val="0070C0"/>
                </a:solidFill>
              </a:rPr>
              <a:t>Low-carbon energy sources (i.e., </a:t>
            </a:r>
            <a:r>
              <a:rPr lang="en-GB" sz="2600" dirty="0" err="1" smtClean="0">
                <a:solidFill>
                  <a:srgbClr val="0070C0"/>
                </a:solidFill>
              </a:rPr>
              <a:t>renewables</a:t>
            </a:r>
            <a:r>
              <a:rPr lang="en-GB" sz="2600" dirty="0" smtClean="0">
                <a:solidFill>
                  <a:srgbClr val="0070C0"/>
                </a:solidFill>
              </a:rPr>
              <a:t>);</a:t>
            </a:r>
          </a:p>
          <a:p>
            <a:pPr marL="881870" lvl="1" indent="-377944" algn="just">
              <a:buFont typeface="Wingdings" panose="05000000000000000000" pitchFamily="2" charset="2"/>
              <a:buChar char="ü"/>
            </a:pPr>
            <a:r>
              <a:rPr lang="en-GB" sz="2600" dirty="0" smtClean="0">
                <a:solidFill>
                  <a:srgbClr val="0070C0"/>
                </a:solidFill>
              </a:rPr>
              <a:t>Integrated Gasification Combined Cycle (IGCC):</a:t>
            </a:r>
          </a:p>
          <a:p>
            <a:pPr marL="1385796" lvl="2" indent="-377944" algn="just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rgbClr val="0070C0"/>
                </a:solidFill>
              </a:rPr>
              <a:t>Converting carbon-based fuels into syngas (gas-synthesis - mainly H</a:t>
            </a:r>
            <a:r>
              <a:rPr lang="en-GB" sz="2600" baseline="-25000" dirty="0" smtClean="0">
                <a:solidFill>
                  <a:srgbClr val="0070C0"/>
                </a:solidFill>
              </a:rPr>
              <a:t>2</a:t>
            </a:r>
            <a:r>
              <a:rPr lang="en-GB" sz="2600" dirty="0" smtClean="0">
                <a:solidFill>
                  <a:srgbClr val="0070C0"/>
                </a:solidFill>
              </a:rPr>
              <a:t>, CO);</a:t>
            </a:r>
          </a:p>
          <a:p>
            <a:pPr marL="1385796" lvl="2" indent="-377944" algn="just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rgbClr val="0070C0"/>
                </a:solidFill>
              </a:rPr>
              <a:t>Combined steam (e.g., </a:t>
            </a:r>
            <a:r>
              <a:rPr lang="en-GB" sz="2600" dirty="0" err="1" smtClean="0">
                <a:solidFill>
                  <a:srgbClr val="0070C0"/>
                </a:solidFill>
              </a:rPr>
              <a:t>Rankine</a:t>
            </a:r>
            <a:r>
              <a:rPr lang="en-GB" sz="2600" dirty="0" smtClean="0">
                <a:solidFill>
                  <a:srgbClr val="0070C0"/>
                </a:solidFill>
              </a:rPr>
              <a:t>) and gas (e.g., </a:t>
            </a:r>
            <a:r>
              <a:rPr lang="en-GB" sz="2600" dirty="0" err="1" smtClean="0">
                <a:solidFill>
                  <a:srgbClr val="0070C0"/>
                </a:solidFill>
              </a:rPr>
              <a:t>Brayton</a:t>
            </a:r>
            <a:r>
              <a:rPr lang="en-GB" sz="2600" dirty="0" smtClean="0">
                <a:solidFill>
                  <a:srgbClr val="0070C0"/>
                </a:solidFill>
              </a:rPr>
              <a:t>) cycles using advanced turbines with high thermal efficiency; </a:t>
            </a:r>
          </a:p>
          <a:p>
            <a:pPr marL="377944" indent="-377944" algn="just">
              <a:buFont typeface="Wingdings" panose="05000000000000000000" pitchFamily="2" charset="2"/>
              <a:buChar char="Ø"/>
            </a:pPr>
            <a:r>
              <a:rPr lang="en-GB" sz="2600" dirty="0" smtClean="0">
                <a:solidFill>
                  <a:srgbClr val="0070C0"/>
                </a:solidFill>
              </a:rPr>
              <a:t>Energy security: most countries do not have fossil-fuel resources to sustain their economies.</a:t>
            </a:r>
            <a:endParaRPr lang="en-GB" sz="2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84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09" y="38333"/>
            <a:ext cx="7585496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5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133"/>
            <a:ext cx="10402786" cy="59409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03" y="885133"/>
            <a:ext cx="6110220" cy="501880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2600" b="1" dirty="0" smtClean="0">
                <a:solidFill>
                  <a:srgbClr val="0070C0"/>
                </a:solidFill>
              </a:rPr>
              <a:t>Schematics of a Nuclear Power Plant (NPP)</a:t>
            </a:r>
            <a:endParaRPr lang="en-GB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4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09" y="38333"/>
            <a:ext cx="7585496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5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2827" y="885133"/>
            <a:ext cx="5851559" cy="501880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2600" b="1" dirty="0" smtClean="0">
                <a:solidFill>
                  <a:srgbClr val="0070C0"/>
                </a:solidFill>
              </a:rPr>
              <a:t>Schematics of a Coal-Fired Power Station</a:t>
            </a:r>
            <a:endParaRPr lang="en-GB" sz="2600" b="1" dirty="0">
              <a:solidFill>
                <a:srgbClr val="0070C0"/>
              </a:solidFill>
            </a:endParaRPr>
          </a:p>
        </p:txBody>
      </p:sp>
      <p:pic>
        <p:nvPicPr>
          <p:cNvPr id="69634" name="Picture 2" descr="http://forums-cdn.appleinsider.com/c/cf/cffb4dfa_coal-fired-power-plant_media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396" y="1473450"/>
            <a:ext cx="9594458" cy="5505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54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09" y="38333"/>
            <a:ext cx="7585496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5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011" y="2347816"/>
            <a:ext cx="2002827" cy="1702208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2600" b="1" dirty="0" smtClean="0">
                <a:solidFill>
                  <a:srgbClr val="0070C0"/>
                </a:solidFill>
              </a:rPr>
              <a:t>Schematics of a Natural Gas Power Station</a:t>
            </a:r>
            <a:endParaRPr lang="en-GB" sz="2600" b="1" dirty="0">
              <a:solidFill>
                <a:srgbClr val="0070C0"/>
              </a:solidFill>
            </a:endParaRPr>
          </a:p>
        </p:txBody>
      </p:sp>
      <p:pic>
        <p:nvPicPr>
          <p:cNvPr id="68612" name="Picture 4" descr="http://eispctools.anl.gov/images/content/energy_resources/natural_gas-f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8958"/>
            <a:ext cx="8377268" cy="60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545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6687" y="5531816"/>
            <a:ext cx="10023271" cy="1337276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954468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419" y="3119397"/>
            <a:ext cx="5061877" cy="1332876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</a:rPr>
              <a:t>Energy: </a:t>
            </a:r>
          </a:p>
          <a:p>
            <a:pPr algn="ctr"/>
            <a:r>
              <a:rPr lang="en-GB" sz="4000" b="1" dirty="0" smtClean="0">
                <a:solidFill>
                  <a:srgbClr val="C00000"/>
                </a:solidFill>
              </a:rPr>
              <a:t>Production &amp; Demand</a:t>
            </a:r>
            <a:endParaRPr lang="en-GB" sz="40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1" y="899061"/>
            <a:ext cx="2056332" cy="13501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39" y="3690285"/>
            <a:ext cx="2371938" cy="166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19" y="885134"/>
            <a:ext cx="2363414" cy="1350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19" y="961309"/>
            <a:ext cx="2177973" cy="1350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38" y="991079"/>
            <a:ext cx="2343525" cy="13606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" y="3855963"/>
            <a:ext cx="2056332" cy="15793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1" y="2408636"/>
            <a:ext cx="2038123" cy="14039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40" y="2560986"/>
            <a:ext cx="2353960" cy="9279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52" y="5521553"/>
            <a:ext cx="2194660" cy="1337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36" y="5531816"/>
            <a:ext cx="1717203" cy="13711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19" y="5542078"/>
            <a:ext cx="1837672" cy="13608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5443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2.bp.blogspot.com/-aorUo4XbHq4/U3SPpbhnHAI/AAAAAAAAAzk/azGKbbScUB4/s1600/flash-ste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340" y="732782"/>
            <a:ext cx="8095387" cy="6246361"/>
          </a:xfrm>
          <a:prstGeom prst="rect">
            <a:avLst/>
          </a:prstGeom>
          <a:noFill/>
        </p:spPr>
      </p:pic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09" y="38333"/>
            <a:ext cx="7585496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How Power Plants Work? Heat Sources!</a:t>
            </a:r>
            <a:endParaRPr lang="en-GB" sz="35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7746" y="732784"/>
            <a:ext cx="4660981" cy="578824"/>
          </a:xfrm>
          <a:prstGeom prst="rect">
            <a:avLst/>
          </a:prstGeom>
          <a:solidFill>
            <a:schemeClr val="bg1"/>
          </a:solidFill>
        </p:spPr>
        <p:txBody>
          <a:bodyPr wrap="square" lIns="100785" tIns="50393" rIns="100785" bIns="50393" rtlCol="0">
            <a:spAutoFit/>
          </a:bodyPr>
          <a:lstStyle/>
          <a:p>
            <a:pPr algn="ctr"/>
            <a:r>
              <a:rPr lang="en-GB" sz="3100" b="1" dirty="0" smtClean="0">
                <a:solidFill>
                  <a:srgbClr val="0070C0"/>
                </a:solidFill>
              </a:rPr>
              <a:t>Geothermal Power Plant</a:t>
            </a:r>
            <a:endParaRPr lang="en-GB" sz="3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95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0" y="38332"/>
            <a:ext cx="7924050" cy="578824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100" b="1" dirty="0" smtClean="0">
                <a:solidFill>
                  <a:schemeClr val="bg1"/>
                </a:solidFill>
              </a:rPr>
              <a:t>How Power Plants Work? Momentum Sources!</a:t>
            </a:r>
            <a:endParaRPr lang="en-GB" sz="31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6" y="1266008"/>
            <a:ext cx="9674273" cy="50275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17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10" y="38332"/>
            <a:ext cx="7924050" cy="578824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100" b="1" dirty="0" smtClean="0">
                <a:solidFill>
                  <a:schemeClr val="bg1"/>
                </a:solidFill>
              </a:rPr>
              <a:t>How Power Plants Work? Momentum Sources!</a:t>
            </a:r>
            <a:endParaRPr lang="en-GB" sz="31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9" y="886657"/>
            <a:ext cx="9542776" cy="57116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17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4" y="737388"/>
            <a:ext cx="9812591" cy="6165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10" y="38332"/>
            <a:ext cx="7924050" cy="578824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100" b="1" dirty="0" smtClean="0">
                <a:solidFill>
                  <a:schemeClr val="bg1"/>
                </a:solidFill>
              </a:rPr>
              <a:t>How Power Plants Work? Momentum Sources!</a:t>
            </a:r>
            <a:endParaRPr lang="en-GB" sz="3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88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09" y="38332"/>
            <a:ext cx="6325599" cy="578824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100" b="1" dirty="0" smtClean="0">
                <a:solidFill>
                  <a:schemeClr val="bg1"/>
                </a:solidFill>
              </a:rPr>
              <a:t>How Power Plants Work? And Solar? </a:t>
            </a:r>
            <a:endParaRPr lang="en-GB" sz="31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80" y="3442392"/>
            <a:ext cx="5408249" cy="3536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6722" y="1799235"/>
            <a:ext cx="3854589" cy="717323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Heat Source: thermal radiation to boil water or;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09" y="5469154"/>
            <a:ext cx="4824524" cy="1025100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0070C0"/>
                </a:solidFill>
              </a:rPr>
              <a:t>Photovoltaic (solar cells): direct conversion of the electromagnetic radiation from the Sun to electricity.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" y="732782"/>
            <a:ext cx="6444753" cy="35078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08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10" y="38333"/>
            <a:ext cx="5015177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How Power Plants Work? </a:t>
            </a:r>
            <a:endParaRPr lang="en-GB" sz="35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09" y="808958"/>
            <a:ext cx="10343529" cy="2902537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sz="2600" dirty="0" smtClean="0">
                <a:solidFill>
                  <a:srgbClr val="0070C0"/>
                </a:solidFill>
              </a:rPr>
              <a:t>The vast majority of power plants are based </a:t>
            </a:r>
            <a:r>
              <a:rPr lang="en-GB" sz="2600" dirty="0">
                <a:solidFill>
                  <a:srgbClr val="0070C0"/>
                </a:solidFill>
              </a:rPr>
              <a:t>o</a:t>
            </a:r>
            <a:r>
              <a:rPr lang="en-GB" sz="2600" dirty="0" smtClean="0">
                <a:solidFill>
                  <a:srgbClr val="0070C0"/>
                </a:solidFill>
              </a:rPr>
              <a:t>n elements of the following workflow:</a:t>
            </a:r>
          </a:p>
          <a:p>
            <a:pPr marL="881870" lvl="1" indent="-377944" algn="just">
              <a:buFont typeface="+mj-lt"/>
              <a:buAutoNum type="arabicPeriod"/>
            </a:pPr>
            <a:r>
              <a:rPr lang="en-GB" sz="2600" dirty="0" smtClean="0">
                <a:solidFill>
                  <a:srgbClr val="0070C0"/>
                </a:solidFill>
              </a:rPr>
              <a:t>Generate heat;</a:t>
            </a:r>
          </a:p>
          <a:p>
            <a:pPr marL="881870" lvl="1" indent="-377944" algn="just">
              <a:buFont typeface="+mj-lt"/>
              <a:buAutoNum type="arabicPeriod"/>
            </a:pPr>
            <a:r>
              <a:rPr lang="en-GB" sz="2600" dirty="0" smtClean="0">
                <a:solidFill>
                  <a:srgbClr val="0070C0"/>
                </a:solidFill>
              </a:rPr>
              <a:t>Boil water;</a:t>
            </a:r>
          </a:p>
          <a:p>
            <a:pPr marL="881870" lvl="1" indent="-377944" algn="just">
              <a:buFont typeface="+mj-lt"/>
              <a:buAutoNum type="arabicPeriod"/>
            </a:pPr>
            <a:r>
              <a:rPr lang="en-GB" sz="2600" dirty="0" smtClean="0">
                <a:solidFill>
                  <a:srgbClr val="0070C0"/>
                </a:solidFill>
              </a:rPr>
              <a:t>Produced steam is used to turn a (set of) turbine(s);</a:t>
            </a:r>
          </a:p>
          <a:p>
            <a:pPr marL="881870" lvl="1" indent="-377944" algn="just">
              <a:buFont typeface="+mj-lt"/>
              <a:buAutoNum type="arabicPeriod"/>
            </a:pPr>
            <a:r>
              <a:rPr lang="en-GB" sz="2600" dirty="0" smtClean="0">
                <a:solidFill>
                  <a:srgbClr val="0070C0"/>
                </a:solidFill>
              </a:rPr>
              <a:t>Turbines are linked with generator to;</a:t>
            </a:r>
          </a:p>
          <a:p>
            <a:pPr marL="881870" lvl="1" indent="-377944" algn="just">
              <a:buFont typeface="+mj-lt"/>
              <a:buAutoNum type="arabicPeriod"/>
            </a:pPr>
            <a:r>
              <a:rPr lang="en-GB" sz="2600" dirty="0" smtClean="0">
                <a:solidFill>
                  <a:srgbClr val="0070C0"/>
                </a:solidFill>
              </a:rPr>
              <a:t>Produce </a:t>
            </a:r>
            <a:r>
              <a:rPr lang="en-GB" sz="2600" dirty="0" smtClean="0">
                <a:solidFill>
                  <a:schemeClr val="accent1"/>
                </a:solidFill>
              </a:rPr>
              <a:t>electricity</a:t>
            </a:r>
            <a:r>
              <a:rPr lang="en-GB" sz="26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09" y="4008313"/>
            <a:ext cx="10343529" cy="2502427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 algn="just">
              <a:buFont typeface="Wingdings" panose="05000000000000000000" pitchFamily="2" charset="2"/>
              <a:buChar char="Ø"/>
            </a:pPr>
            <a:r>
              <a:rPr lang="en-GB" sz="2600" dirty="0" smtClean="0">
                <a:solidFill>
                  <a:srgbClr val="0070C0"/>
                </a:solidFill>
              </a:rPr>
              <a:t>We saw that:</a:t>
            </a:r>
          </a:p>
          <a:p>
            <a:pPr marL="1007852" lvl="1" indent="-503926" algn="just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rgbClr val="0070C0"/>
                </a:solidFill>
              </a:rPr>
              <a:t>Fossil fuels and nuclear: 1-5;</a:t>
            </a:r>
          </a:p>
          <a:p>
            <a:pPr marL="1007852" lvl="1" indent="-503926" algn="just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rgbClr val="0070C0"/>
                </a:solidFill>
              </a:rPr>
              <a:t>Hydro and wind: based on momentum transfer + 4-5;</a:t>
            </a:r>
          </a:p>
          <a:p>
            <a:pPr marL="1007852" lvl="1" indent="-503926" algn="just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rgbClr val="0070C0"/>
                </a:solidFill>
              </a:rPr>
              <a:t>Geothermal: undergrounded heated water + 2-5;</a:t>
            </a:r>
          </a:p>
          <a:p>
            <a:pPr marL="1007852" lvl="1" indent="-503926" algn="just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rgbClr val="0070C0"/>
                </a:solidFill>
              </a:rPr>
              <a:t>Solar: (a) solar radiation + 2-5 or, </a:t>
            </a:r>
          </a:p>
          <a:p>
            <a:pPr marL="2330657" lvl="1" indent="-503926" algn="just"/>
            <a:r>
              <a:rPr lang="en-GB" sz="2600" dirty="0" smtClean="0">
                <a:solidFill>
                  <a:srgbClr val="0070C0"/>
                </a:solidFill>
              </a:rPr>
              <a:t>(b) photovoltaic cells + 5.</a:t>
            </a:r>
          </a:p>
        </p:txBody>
      </p:sp>
    </p:spTree>
    <p:extLst>
      <p:ext uri="{BB962C8B-B14F-4D97-AF65-F5344CB8AC3E}">
        <p14:creationId xmlns="" xmlns:p14="http://schemas.microsoft.com/office/powerpoint/2010/main" val="33150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5357773" y="885133"/>
            <a:ext cx="4870638" cy="2666130"/>
            <a:chOff x="2972" y="1184"/>
            <a:chExt cx="2567" cy="144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972" y="1184"/>
              <a:ext cx="2567" cy="1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309" y="38333"/>
            <a:ext cx="7041757" cy="640379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How Power Plants Work? (summary)</a:t>
            </a:r>
            <a:endParaRPr lang="en-GB" sz="35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32782"/>
            <a:ext cx="5357772" cy="77887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Font typeface="+mj-lt"/>
              <a:buAutoNum type="arabicPeriod"/>
            </a:pPr>
            <a:r>
              <a:rPr lang="en-GB" sz="2200" dirty="0" smtClean="0">
                <a:solidFill>
                  <a:schemeClr val="accent1"/>
                </a:solidFill>
              </a:rPr>
              <a:t>Energy Source</a:t>
            </a:r>
            <a:r>
              <a:rPr lang="en-GB" sz="2200" dirty="0" smtClean="0">
                <a:solidFill>
                  <a:srgbClr val="0070C0"/>
                </a:solidFill>
              </a:rPr>
              <a:t> (coal, oil, NG, nuclear, etc) is ‘burnt’ generating heat in the;</a:t>
            </a:r>
            <a:endParaRPr lang="en-GB" sz="22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0264" y="4008313"/>
            <a:ext cx="3167375" cy="1025100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14954" indent="-314954" algn="just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System </a:t>
            </a:r>
            <a:r>
              <a:rPr lang="en-GB" dirty="0" smtClean="0">
                <a:solidFill>
                  <a:schemeClr val="accent1"/>
                </a:solidFill>
              </a:rPr>
              <a:t>7-8-9</a:t>
            </a:r>
            <a:r>
              <a:rPr lang="en-GB" dirty="0" smtClean="0">
                <a:solidFill>
                  <a:srgbClr val="0070C0"/>
                </a:solidFill>
              </a:rPr>
              <a:t> comprises </a:t>
            </a:r>
            <a:r>
              <a:rPr lang="en-GB" dirty="0" smtClean="0">
                <a:solidFill>
                  <a:schemeClr val="accent1"/>
                </a:solidFill>
              </a:rPr>
              <a:t>condenser</a:t>
            </a:r>
            <a:r>
              <a:rPr lang="en-GB" dirty="0" smtClean="0">
                <a:solidFill>
                  <a:srgbClr val="0070C0"/>
                </a:solidFill>
              </a:rPr>
              <a:t> and cooling waste water. 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310" y="1431258"/>
            <a:ext cx="5357772" cy="77887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Font typeface="+mj-lt"/>
              <a:buAutoNum type="arabicPeriod" startAt="2"/>
            </a:pPr>
            <a:r>
              <a:rPr lang="en-GB" sz="2200" dirty="0" smtClean="0">
                <a:solidFill>
                  <a:schemeClr val="accent1"/>
                </a:solidFill>
              </a:rPr>
              <a:t>Boiler. </a:t>
            </a:r>
            <a:r>
              <a:rPr lang="en-GB" sz="2200" dirty="0" smtClean="0">
                <a:solidFill>
                  <a:srgbClr val="0070C0"/>
                </a:solidFill>
              </a:rPr>
              <a:t>Heat is transferred into the water-steam cycle (3-4-9-3);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310" y="2116835"/>
            <a:ext cx="5357772" cy="1117433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Font typeface="+mj-lt"/>
              <a:buAutoNum type="arabicPeriod" startAt="3"/>
            </a:pPr>
            <a:r>
              <a:rPr lang="en-GB" sz="2200" dirty="0" smtClean="0">
                <a:solidFill>
                  <a:schemeClr val="accent1"/>
                </a:solidFill>
              </a:rPr>
              <a:t>Steam</a:t>
            </a:r>
            <a:r>
              <a:rPr lang="en-GB" sz="2200" dirty="0" smtClean="0">
                <a:solidFill>
                  <a:srgbClr val="0070C0"/>
                </a:solidFill>
              </a:rPr>
              <a:t> (at high temperature and pressure) produced by the water vaporisation is driven towards a;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10" y="3162399"/>
            <a:ext cx="5357772" cy="77887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Font typeface="+mj-lt"/>
              <a:buAutoNum type="arabicPeriod" startAt="4"/>
            </a:pPr>
            <a:r>
              <a:rPr lang="en-GB" sz="2200" dirty="0" smtClean="0">
                <a:solidFill>
                  <a:schemeClr val="accent1"/>
                </a:solidFill>
              </a:rPr>
              <a:t>Steam turbine</a:t>
            </a:r>
            <a:r>
              <a:rPr lang="en-GB" sz="2200" dirty="0" smtClean="0">
                <a:solidFill>
                  <a:srgbClr val="0070C0"/>
                </a:solidFill>
              </a:rPr>
              <a:t> that promotes an </a:t>
            </a:r>
            <a:r>
              <a:rPr lang="en-GB" sz="2200" i="1" dirty="0" smtClean="0">
                <a:solidFill>
                  <a:srgbClr val="0070C0"/>
                </a:solidFill>
              </a:rPr>
              <a:t>isentropic expansion</a:t>
            </a:r>
            <a:r>
              <a:rPr lang="en-GB" sz="2200" dirty="0" smtClean="0">
                <a:solidFill>
                  <a:srgbClr val="0070C0"/>
                </a:solidFill>
              </a:rPr>
              <a:t> and produces </a:t>
            </a:r>
            <a:r>
              <a:rPr lang="en-GB" sz="2200" b="1" u="sng" dirty="0" smtClean="0">
                <a:solidFill>
                  <a:srgbClr val="0070C0"/>
                </a:solidFill>
              </a:rPr>
              <a:t>work</a:t>
            </a:r>
            <a:r>
              <a:rPr lang="en-GB" sz="2200" dirty="0" smtClean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310" y="3868862"/>
            <a:ext cx="5357772" cy="778879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Clr>
                <a:schemeClr val="accent1"/>
              </a:buClr>
              <a:buFont typeface="+mj-lt"/>
              <a:buAutoNum type="arabicPeriod" startAt="5"/>
            </a:pPr>
            <a:r>
              <a:rPr lang="en-GB" sz="2200" dirty="0" smtClean="0">
                <a:solidFill>
                  <a:srgbClr val="0070C0"/>
                </a:solidFill>
              </a:rPr>
              <a:t>The </a:t>
            </a:r>
            <a:r>
              <a:rPr lang="en-GB" sz="2200" b="1" u="sng" dirty="0" smtClean="0">
                <a:solidFill>
                  <a:srgbClr val="0070C0"/>
                </a:solidFill>
              </a:rPr>
              <a:t>work</a:t>
            </a:r>
            <a:r>
              <a:rPr lang="en-GB" sz="2200" dirty="0" smtClean="0">
                <a:solidFill>
                  <a:srgbClr val="0070C0"/>
                </a:solidFill>
              </a:rPr>
              <a:t> is transferred to a </a:t>
            </a:r>
            <a:r>
              <a:rPr lang="en-GB" sz="2200" dirty="0" smtClean="0">
                <a:solidFill>
                  <a:schemeClr val="accent1"/>
                </a:solidFill>
              </a:rPr>
              <a:t>generator</a:t>
            </a:r>
            <a:r>
              <a:rPr lang="en-GB" sz="2200" dirty="0" smtClean="0">
                <a:solidFill>
                  <a:srgbClr val="0070C0"/>
                </a:solidFill>
              </a:rPr>
              <a:t> responsible to produce;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310" y="4554439"/>
            <a:ext cx="5357772" cy="440324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GB" sz="2200" dirty="0" smtClean="0">
                <a:solidFill>
                  <a:schemeClr val="accent1"/>
                </a:solidFill>
              </a:rPr>
              <a:t>Electricity </a:t>
            </a:r>
            <a:r>
              <a:rPr lang="en-GB" sz="2200" dirty="0" smtClean="0">
                <a:solidFill>
                  <a:srgbClr val="0070C0"/>
                </a:solidFill>
              </a:rPr>
              <a:t>that is linked to the power grid;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310" y="5240015"/>
            <a:ext cx="5357772" cy="1794541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251963" indent="-251963" algn="just">
              <a:buClr>
                <a:schemeClr val="accent1"/>
              </a:buClr>
              <a:buFont typeface="+mj-lt"/>
              <a:buAutoNum type="arabicPeriod" startAt="7"/>
            </a:pPr>
            <a:r>
              <a:rPr lang="en-GB" sz="2200" dirty="0" smtClean="0">
                <a:solidFill>
                  <a:srgbClr val="0070C0"/>
                </a:solidFill>
              </a:rPr>
              <a:t>After the expansion (in the turbine), steam (low temperature and pressure) is driven into the </a:t>
            </a:r>
            <a:r>
              <a:rPr lang="en-GB" sz="2200" dirty="0" smtClean="0">
                <a:solidFill>
                  <a:schemeClr val="accent1"/>
                </a:solidFill>
              </a:rPr>
              <a:t>condenser (9)</a:t>
            </a:r>
            <a:r>
              <a:rPr lang="en-GB" sz="2200" dirty="0" smtClean="0">
                <a:solidFill>
                  <a:srgbClr val="0070C0"/>
                </a:solidFill>
              </a:rPr>
              <a:t>, where it is transformed in water and returns to the </a:t>
            </a:r>
            <a:r>
              <a:rPr lang="en-GB" sz="2200" dirty="0" smtClean="0">
                <a:solidFill>
                  <a:schemeClr val="accent1"/>
                </a:solidFill>
              </a:rPr>
              <a:t>Boiler (2);</a:t>
            </a:r>
            <a:endParaRPr lang="en-GB" sz="2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95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0" y="732784"/>
            <a:ext cx="5846092" cy="3199354"/>
            <a:chOff x="1106" y="1573"/>
            <a:chExt cx="3780" cy="2518"/>
          </a:xfrm>
        </p:grpSpPr>
        <p:pic>
          <p:nvPicPr>
            <p:cNvPr id="327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1106" y="1573"/>
              <a:ext cx="3780" cy="2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309" y="38332"/>
            <a:ext cx="5580588" cy="578824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3100" b="1" dirty="0" smtClean="0">
                <a:solidFill>
                  <a:schemeClr val="bg1"/>
                </a:solidFill>
              </a:rPr>
              <a:t>Power Plants: Turbine Generator</a:t>
            </a:r>
            <a:endParaRPr lang="en-GB" sz="3100" b="1" dirty="0">
              <a:solidFill>
                <a:schemeClr val="bg1"/>
              </a:solidFill>
            </a:endParaRPr>
          </a:p>
        </p:txBody>
      </p:sp>
      <p:pic>
        <p:nvPicPr>
          <p:cNvPr id="52226" name="Picture 2" descr="http://wwww.kompulsa.com/wp/wp-content/uploads/2011/06/Dampfturbine-Steam-Turbine-From-Nuclear-Power-Pla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2138"/>
            <a:ext cx="5846092" cy="3018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http://www.allforpower.com/CustomFiles/Image/2007/AFP107/afp107_svar_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73" y="803328"/>
            <a:ext cx="4163056" cy="61468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7405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5364"/>
            <a:ext cx="7890381" cy="732783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035184" cy="732783"/>
          </a:xfrm>
          <a:prstGeom prst="rect">
            <a:avLst/>
          </a:prstGeom>
        </p:spPr>
        <p:txBody>
          <a:bodyPr vert="horz" lIns="100785" tIns="50393" rIns="100785" bIns="50393" rtlCol="0" anchor="ctr">
            <a:no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sz="3500" dirty="0"/>
              <a:t>Summary</a:t>
            </a:r>
            <a:endParaRPr lang="en-GB" sz="3500" dirty="0"/>
          </a:p>
        </p:txBody>
      </p:sp>
      <p:sp>
        <p:nvSpPr>
          <p:cNvPr id="7" name="TextBox 6"/>
          <p:cNvSpPr txBox="1"/>
          <p:nvPr/>
        </p:nvSpPr>
        <p:spPr>
          <a:xfrm>
            <a:off x="285624" y="1037484"/>
            <a:ext cx="9403733" cy="3679673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3100" dirty="0" smtClean="0">
                <a:solidFill>
                  <a:srgbClr val="0070C0"/>
                </a:solidFill>
              </a:rPr>
              <a:t>Multiple energy sources: fossil-fuel, </a:t>
            </a:r>
            <a:r>
              <a:rPr lang="en-GB" sz="3100" dirty="0" err="1" smtClean="0">
                <a:solidFill>
                  <a:srgbClr val="0070C0"/>
                </a:solidFill>
              </a:rPr>
              <a:t>renewables</a:t>
            </a:r>
            <a:r>
              <a:rPr lang="en-GB" sz="3100" dirty="0" smtClean="0">
                <a:solidFill>
                  <a:srgbClr val="0070C0"/>
                </a:solidFill>
              </a:rPr>
              <a:t>, nuclear, etc;</a:t>
            </a:r>
          </a:p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3100" dirty="0" smtClean="0">
                <a:solidFill>
                  <a:srgbClr val="0070C0"/>
                </a:solidFill>
              </a:rPr>
              <a:t>Demand and production of energy mix;</a:t>
            </a:r>
          </a:p>
          <a:p>
            <a:pPr marL="391942" indent="-391942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3100" dirty="0" smtClean="0">
                <a:solidFill>
                  <a:srgbClr val="0070C0"/>
                </a:solidFill>
              </a:rPr>
              <a:t>Thermal and momentum energy sources;</a:t>
            </a:r>
          </a:p>
          <a:p>
            <a:pPr marL="391942" indent="-391942" algn="just">
              <a:lnSpc>
                <a:spcPct val="150000"/>
              </a:lnSpc>
            </a:pPr>
            <a:endParaRPr lang="en-GB" sz="3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9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5364"/>
            <a:ext cx="7890381" cy="732783"/>
          </a:xfrm>
        </p:spPr>
        <p:txBody>
          <a:bodyPr/>
          <a:lstStyle/>
          <a:p>
            <a:r>
              <a:rPr lang="en-GB" dirty="0" smtClean="0"/>
              <a:t>Energy Consumption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3852" y="1332963"/>
            <a:ext cx="9976134" cy="4810752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marL="187223" indent="-187223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BP Statistical Review of World Energy 2013: </a:t>
            </a:r>
            <a:r>
              <a:rPr lang="en-GB" sz="2200" dirty="0" smtClean="0">
                <a:solidFill>
                  <a:srgbClr val="0070C0"/>
                </a:solidFill>
                <a:hlinkClick r:id="rId2"/>
              </a:rPr>
              <a:t>http://www.bp.com/content/dam/bp/pdf/statistical-review/statistical_review_of_world_energy_2013.pdf</a:t>
            </a:r>
            <a:endParaRPr lang="en-GB" sz="2200" dirty="0" smtClean="0">
              <a:solidFill>
                <a:srgbClr val="0070C0"/>
              </a:solidFill>
            </a:endParaRPr>
          </a:p>
          <a:p>
            <a:pPr marL="187223" indent="-187223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Annual Energy Outlook 2014 with Projections to 2014 (DoE/EIA-0383): </a:t>
            </a:r>
            <a:r>
              <a:rPr lang="en-GB" sz="2200" dirty="0" smtClean="0">
                <a:hlinkClick r:id="rId3"/>
              </a:rPr>
              <a:t>http://www.eia.gov/forecasts/aeo/pdf/0383(2014).pdf</a:t>
            </a:r>
            <a:endParaRPr lang="en-GB" sz="2200" dirty="0" smtClean="0">
              <a:solidFill>
                <a:srgbClr val="0070C0"/>
              </a:solidFill>
            </a:endParaRPr>
          </a:p>
          <a:p>
            <a:pPr marL="187223" indent="-187223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Annual Energy review 2011 (DoE/EIA-0384): </a:t>
            </a:r>
            <a:r>
              <a:rPr lang="en-GB" sz="2200" dirty="0" smtClean="0">
                <a:hlinkClick r:id="rId4"/>
              </a:rPr>
              <a:t>http://www.eia.gov/totalenergy/data/annual/pdf/aer.pdf</a:t>
            </a:r>
            <a:endParaRPr lang="en-GB" sz="2200" dirty="0" smtClean="0"/>
          </a:p>
          <a:p>
            <a:pPr marL="187223" indent="-187223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Energy for a Sustainable Future: Reports and Recommendations (2010), The Secretary-General’s Advisory Group on Energy and Climate Change (AGECC): </a:t>
            </a:r>
            <a:r>
              <a:rPr lang="en-GB" sz="2200" dirty="0" smtClean="0">
                <a:hlinkClick r:id="rId5"/>
              </a:rPr>
              <a:t>http://www.un.org/wcm/webdav/site/climatechange/shared/Documents/AGECC%20summary%20report%5B1%5D.pdf</a:t>
            </a:r>
            <a:endParaRPr lang="en-GB" sz="2200" dirty="0" smtClean="0"/>
          </a:p>
          <a:p>
            <a:pPr marL="187223" indent="-187223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The Future of Geothermal Energy: </a:t>
            </a:r>
            <a:r>
              <a:rPr lang="en-GB" sz="2200" dirty="0" smtClean="0">
                <a:hlinkClick r:id="rId6"/>
              </a:rPr>
              <a:t>https://www1.eere.energy.gov/geothermal/pdfs/future_geo_energy.pdf</a:t>
            </a:r>
            <a:endParaRPr lang="en-GB" sz="2200" dirty="0" smtClean="0">
              <a:solidFill>
                <a:srgbClr val="0070C0"/>
              </a:solidFill>
            </a:endParaRPr>
          </a:p>
          <a:p>
            <a:pPr marL="187223" indent="-187223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R. </a:t>
            </a:r>
            <a:r>
              <a:rPr lang="en-GB" sz="2200" dirty="0" err="1" smtClean="0">
                <a:solidFill>
                  <a:srgbClr val="0070C0"/>
                </a:solidFill>
              </a:rPr>
              <a:t>DiPippo</a:t>
            </a:r>
            <a:r>
              <a:rPr lang="en-GB" sz="2200" dirty="0" smtClean="0">
                <a:solidFill>
                  <a:srgbClr val="0070C0"/>
                </a:solidFill>
              </a:rPr>
              <a:t> (2012) ‘Geothermal Power Plants’;  Butterworth Heinemann.</a:t>
            </a: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7890381" cy="732783"/>
          </a:xfrm>
          <a:prstGeom prst="rect">
            <a:avLst/>
          </a:prstGeom>
        </p:spPr>
        <p:txBody>
          <a:bodyPr vert="horz" lIns="100785" tIns="50393" rIns="100785" bIns="50393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ヒラギノ角ゴ Pro W3" charset="-128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Additional Reading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139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954468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3779788"/>
            <a:ext cx="2900446" cy="19043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401" y="4617715"/>
            <a:ext cx="3189092" cy="223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16" y="885133"/>
            <a:ext cx="2703378" cy="16758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537" y="991078"/>
            <a:ext cx="3228826" cy="1874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79" y="3246562"/>
            <a:ext cx="3478093" cy="13711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92944" y="2560986"/>
            <a:ext cx="3210515" cy="2133096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 smtClean="0">
                <a:solidFill>
                  <a:srgbClr val="0070C0"/>
                </a:solidFill>
              </a:rPr>
              <a:t>We use energy to provide:</a:t>
            </a:r>
          </a:p>
          <a:p>
            <a:pPr marL="293957" indent="-293957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FF0000"/>
                </a:solidFill>
              </a:rPr>
              <a:t>Electricity</a:t>
            </a:r>
          </a:p>
          <a:p>
            <a:pPr marL="293957" indent="-293957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FF0000"/>
                </a:solidFill>
              </a:rPr>
              <a:t>Heat </a:t>
            </a:r>
          </a:p>
          <a:p>
            <a:pPr marL="293957" indent="-293957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Transport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03108"/>
            <a:ext cx="8953412" cy="578824"/>
          </a:xfrm>
          <a:prstGeom prst="rect">
            <a:avLst/>
          </a:prstGeom>
        </p:spPr>
        <p:txBody>
          <a:bodyPr wrap="square" lIns="100785" tIns="50393" rIns="100785" bIns="50393">
            <a:spAutoFit/>
          </a:bodyPr>
          <a:lstStyle/>
          <a:p>
            <a:pPr lvl="0"/>
            <a:r>
              <a:rPr lang="en-GB" sz="3100" dirty="0" smtClean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31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0834" name="AutoShape 2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36" name="AutoShape 4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38" name="AutoShape 6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40" name="AutoShape 8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842" name="AutoShape 10" descr="data:image/jpeg;base64,/9j/4AAQSkZJRgABAQAAAQABAAD/2wCEAAkGBhQSERQUEhQVFRUVFxUYFRYVFRQVFBUUFBQYFRQUFBQXGyYeFxkjGRUUHy8gIycpLCwsFx4xNTAqNSYrLCkBCQoKDgwOGg8PGiocHxwpLCksKSkpLCwpKSksKSwsLCwsKSwsLCkpKSwsLCksLCwpKSwsLCwpLCksLCwpLCksLP/AABEIAMcA/QMBIgACEQEDEQH/xAAbAAACAgMBAAAAAAAAAAAAAAACBAMFAAEGB//EAEAQAAEDAgQDBQUGBQMDBQAAAAEAAhEDIQQSMUEFUWEGEyJxgTKRobHwFEJScsHRI2KS4fFTgrIWM6IHFSRDwv/EABkBAAMBAQEAAAAAAAAAAAAAAAABAgMEBf/EACMRAAICAgICAgMBAAAAAAAAAAABAhESIQMxE0EUUSJhgaH/2gAMAwEAAhEDEQA/AK1hTlKoEmGo2011M5SxZHNStVa2mibWLVDGO1q4CTdX5LbnB28KJ1NNDoB2LOyjdWJQuYUBaQqEG4IXU0OdYXIAFzUMIyVqErHQK0pYWsiVlYghbWZVkIsKCaUYQAIwpZSDlGwIWhTUgpbLQbWKQBAUbAoZokSspKdlBZQCfZRWEp0dnFxZKxdmHU4w8JmnRTHdLF8jOjxKIpSpJ+hSUmFw0lWVLDgHyS2yJ8ihpAYRsWVkwKFjVMFqnR583k7DC2EIWwjIijx3u1mQrXfom1+i77Zz0EGlGxkrX2lG3EBTY6BfQK13CY+1R1WfaSdkrHQFOmBsVhpg7LDVKHOUDF8Rg4uEqWlWYaUBE6qlIWJX5VidrYcRY35JGU7sKoNqka1RNUzCoZaDFNY6ipGusszJFCxathqyUbQgRtjVONELWrHhIroIKVqiYEwxillx2T4d8KxZWVa1qZorCas7OKbjosadRNUnJGm5M0nrCjolLRb4Ru6cAVdSrbBPtei6OKUbdk7UQKg71SNelkRiShEFGHIgVOQ8DyP7GVhoOG0p0LF6eTOTEQyRqCt5U9CIMCMwxEGtH+VI1pTTsMCsbhR1SyDEhFIrZbCn7g7H3rBhUsiqIe9Wi8FTHBIvsIRkgpiuQKtq04cQrfE4Qhji3WP8/BUoWkXZElQQClaENGkSYCmYwyQUMpAyscZCwtWAIAjAU1IKObpikxSxxRKGLfdIXGEAqlTRbaJQyExSS9NqaptUyNIEjWKVgQAKVizNkyZrlPScl2Jqk2VL0O2yyw2gTjaqRoDmpZXM+yqJa+I5IaeIIQboZunoMSxo15ClbWVbnhShxKzaKUTgwVsFAiAXpnnBSiBQwiASAIFEChCIBIpIIFEChCIKR0EEYQgogpsqgarMzSJiQRK5gBdLiXQxx/lPyXO06ZJgLfiemZci2jdNWeKowAXHa0DeN1lOlTpNl4BeRprG9xske8nUp3bsKrRkrCVshY9tlVioyjSzJ+hhiBMWUWAoSbLo6GHAaAsOXko6OKF7OcxrYaOqXpBXnH6LcjdjNvLf9FRMELTjllEy5Y1MsKVNMsYkaLk7TeokmbQkqJMqNqlwsOsU2MAsnNR0zRRb6FWhPYVi1Sw903TpQsZ8iNIwZkEKQNWw1G1YORriBCxxlSwtiEsx4C5aU3SdZalbDknKylCjz8FFmUQKJeqeQSgogVEiCQyQFECglbBSKJAjCiBRAqSkSytyogUUqaKRrEgFjgSYg6a+ipsPQsXTZv1ZW1epla4mbAm2tgq4Oa9rGttYvIOsExPwWsNIymt2QNa5x5kp1vB3Ee0J9fmhpiDqnRiYaSdgTboE5SfoIJeyry3PQqd1A5Ji1lPhMI0tDjJm/JHxaoWUDltBbyO/VJz2kilDTbHeFYfKyTqfkrAOSVGp4QTyHyQuxwC5mnJnXGUYoHjHEA2G5Q50bjQHkqQSTdO8TxEgWE/JKUhJXVxxxicXJLKQ3h6Uwnjw12o924UWFo7lWtN5WPJNro344J9gYDB5bnXzVgHJYORZlyyuTtnZFKKpDAciD0tnRZ1FFDIeiD0qHog9KihnOt50sKi2KiVDGc63nS3eLfeJUPRwjKoIBG4BHqpA5I4ap4G/lb8gpg9ezieFY0Hog5Kh6IPSxHkNB6IVFUu41RH/ANg+P7KIdpaXN39KWI8i9FREKiq6XFqbmlwdYRNjabCVA7tHTB+8fQX8pKMGwzovBURB6paXH6R1JF9wf0lN0+JMIkOEdbfNLBlKY1jXfw3/AJXfJVlG0dAB6C/6pmti2ua4BwJg2BBKWpKoqkTKVsepqav/ANt35T8ktRKkxNTwO/Kfkk0OL0T8Of8Aw2flCh41Vmg7zb/yCjwFbwN8v1Qcbf8AwXebf+QUqP5f0pz/AB/haB/gH5R8kgTCFtcw0fyt+QQymo0Kc8gMUZhS4digruuExQdIWj6M12PUnJ6m+FVtejbXWEoWbw5MS2FREKqqzi4WMxiz8LNvkIte8WxUVb9qWfakvCyvPEs+9WxUVUcWsGLR4Q+Qi17xb7xVgxaL7Sl4WP5ESx71b7xV32pbGIR4h+dHKWaOQA9wCreI8YyhvdlriZnUxEaaJ7HO/hP/ACn5Lls4PpMWP0V6dHj2NHi9Z1pDeoBB+BQDiNSfbd/USou8A2+BW3VGwIbHv3QBG6/S91E0wU6x41j3Aj5LVZwJEjmN7x89EqHkHTxBDC23iy7aQ5L/AKFM0Mu9tOakrln3QD5yjoV2L0q5PLXksz7+a1SZr52Uxw4i4PpllAyPDP5qx4TiPGOVxvyKr6dMDc+7T9E3h2FrpbsTsDr1HmhoE6OibVgmTsN+Zd+yLEVhkdyj52XOVsW55uRYjTKNJ1v1Khe+XSTPrbn5G6WA8zq8FZoHJa4gMzI5lvzlcvTxJEwSJsfFE6/ug73xTqZ1kna1zqlhuwz9HU09B5Ae5MU281ydHFuFw4j/AHTcX3+SCvXc5+Zx8Qi+kDaCBt+qMB5lvxioRUIBIED5JMVnfid/Uf3S78RPiJkk3JuVp9WfXkZVpeiLOi4O4lhkk33JOw5p6qYBJ0Ak+QuuWoY1zWkNdAPLmLD9FPQ4w6HNcS6WuA01I15rNxLUhvF8dAju25ueaWxpp8UuO0R/CJtIk+djF1U1T4hqf9tkQYSNfhCvFEZMu/8AqAgew08wH/DTqE1R4+0DxiOjTm2123suYNOBf4zPlC2x3Rwvu0acvJLAeZ047R0v5tRqNiddfNM0eLUnGA8est6feAXGUxO++3LkbI3WI9o3MwB8emqWCHmzq8XxynTj70z7JaYgxeSEeF47SfMuDI/GQJ8rrkMTU0i1zrA5WWp6O1H4ZTwQZs7Krxmk3V3TRxHoYghMfbmD77feFw76z9IttptolqlW5nX66KcB5lxi6xyPvsdiqJh3t8f1Vri2tDD45MGw1M6KqptcRofOSt2jJAudzjpqifinNhwsfytI9xEIXttv71E1s8/of2UdFUaZjngkhxvrp+yaqcSeI8UW5M5flStKjIOtr+f1Kzu9/Fed9EWwosS4uAJv19ByCBzb/wBSVazWzjGl9bpmm4TsAJvMaj4ck7sTVE1CkZPopATO2n4f/wBOsswzhJiNt+kInPuYI2tmk6XtEIoL2RmmMw9Pw8/P5KWqAHG24vb/AConOv5G4nkfyocRiLmD8eiGIkaRN9N7Nvf61Rtrs/056yQdTEWjRI0at45+XNMVB9Ez8E3JoVEmJrA6Ny/Ex1tr1WU3ERyG0C/SYlRVB5++223LohZUvEHe8pXYdE7ngSRpJgWka2SznyVqs6D9HmoHuTGNubbbVbnn8wUoDCmNQQL/ACQCNh0D3/ojY7xTzA+SWdWvZYKxkFIY6xk+/wDF8YRVrD0O+nqtEeX9KWe/y9yZJKyqYiBH5gfO6lpRG2uz52+rJJj/AC931CkovuNImdN9LIHQbHeWv5f8o5Eba7uP16KLN9ET7uSgc+50F+XVIBqu75n+b4LbcultvvefVQOqW9dre9CH+XuRY6GXViCfZ+M+pUNVxJ30HsiRoh7+/wDay1Xff0G8JAL4fCvnQx5qahRLtGt8zEehlXz+HU2y5jc2xAcTY209Vp/CmCYkGwj0B284W7iZ5FPUweVmrZ5DX3hKUhf+87FXj8GGtBiTzBOnu110W8LTaSW7TeXe6LxdQ1bKUtFO2pMyPu/UKEgWEfHT4Lpcbw8NY8i4AMEGfMX0UdPBtyi1zyuQJ92nRGAZ+yhMeLS/xKOk0E36ft8lfYnhRPskGNJ15TYJTFcHqNYLSBqRMaKcGh5piLLEgT6bwNrXU7i4gEft8leYXATTEtEgCbXNpG8I6mClsNaATqIAcNtc11WBDmc22xB1MwBJ3BOvop6ZgOzRf3hWB4W2GCRmLxzMS13Ip08KaBEE8yJ196aiDkc+2iY1H1C26i/k301VljWNY4CDcXEH0MymWcNYQCDYiTfn03RjYOVFKwEjYW3F/fzWu7AvlcT+ZsX6Qr93AwBM2uZJ25zsk8Pw9twXEeYGvLVGNBdlYKGZ/wD23R+a3wbKNuBzOcMhEX+87TWJ8t1cs4eCHDvIjbxXDbgi/kk8Jhi64z+1BgExfdOgsr8NgXPY2AZI5TJiSgbwt8wWmf089FacN4YX0mZcxncCIsBrPRN1sLWa0U2Bg6uc0H4pVod7pHP1OHET05m6GngyTt70/V4M9vtVGW18RPxiJSNN7A4hzjpaL3tbSyzei0OUeFVXCZ/8gl8Rg3tkEftbXTqjYwwDNiYjkOqSxOIvA0CbaoSTsieCspuIKHOStl0LI1J3VMomyTrPkyOvzC3UN1HKGwSJGuJRyR8VAx1/JbzIDsapHVbqNM3UeDqhrgSJHJO1MaCfYaRAgaRHzVIl9nVYEMEuYJERM6xtE6/sVW8TxjvFkbNxtocoG31ITmBwZokMcQSRmtoSLWOyU4mx78wbrmEydyxsD65LpfRzqrKiljKkXIgcyLbWRsxTWNLiZcTaDYW1PVJ0qRb4ibD9Sf7rWRoMuOYG5gx1iyx2baGanHCW5Q0AQRzOmq3R49FjTBGmsW9Al6dOm8wZZYxFxbQGSTKvG9jARPexYfctJ2JzISk+hNxXYo/tR4YZSa3rmJULu01UiBYftoFJh+B0u97qrVIdtlb4SeWY76K3b2NYDd5I8r+8eqaU2JuCEMD2ieAc8un336ocZxh4Ic1mSx8RBOpurc9n2NByC8gDOToNRax05JpnDA1jgYc53nlAjflvdXjL2Q5x9HKPx9dwacxjMIgDW4CP7NWJzeMzF/FuYCvjRFNtIEtltSmTAEkh34ouIKtWYdhOdpNramLfy6JKH7HnXo5OlhKmrpkXvMgTG+yaqPy0g4g+Lwk5pIAvpKsMTxFuazZvBsJi45TzR4jhbH0wGCJ9q9x6af4TUfoWf2I4LiDXMjMXCSADrlMR5R9Qt4XFMa4giYNvKNZVhhezrabYBzHWYaOUARZQt4M/xzTad23GwGoF9ZTqQsokjcZTGaHg5gY08Nogct0tQ48A5gbaCA4wJdpJOkpjB8FLgX1Ghrr6EX5S0AgDdctUBFbKfDBOYHz5c45JSbQ4pPRecI4ixtBoJk3nW1z+0pLiWPY52aSbWi3od1WYalJA7xjQSRBzAbxeIjQ/7vNO4zgndNBc4aX0dJP4Y/XmoybRpikxGnULyQM3p59UjWZDyNbrruB4SlTIcSCXC0t233sm8XwnC5u88OaQT4nEf0i2qPG2heRJnMHDVWwHA/D9FDUwVpggWJ00JVtj8M01BlzED2nD/kBvf5p08FaaDiCS4wA02gCpEe6T70YXoM/ZR4Xgr3NzaWmSDGmlpWqOBDnlpsRO1ibWHJdHTos7shxayRBkAncHQ7aKLC4SjmBDw/WMrPEIIA18/gngtCzZy9TCkuIANjF+fLzUFXDEZSRrMehv8l1eJ4QA4lo8TnAgu0IBzGw0Mfqk8XwupmpDJcuqZb+G7S8tzf7fiVLgUpnO9wZIg9bIIhXFbFGavhu91+YsQR6z8FlTg73AFjLHLedCdgSpx+i8vsrqNAuuI98dd1ZUcM9sg25a9eSWxfCalM3BGmkkA+miWOKed9OZR12HfR6HjOIsosL6hJmwDYJdaYA9SufPbHDwQKTr6iRfpAPJPYbsqSB3jzbbrHO6gx3Zmg8k5XZhAlhhtgL9YgLpln2cyw6M4ThKGKnI0iNWGBANp1uJ+tFaM7MURrSBjnmHyKp8J2dFN4eyo9jhMvDtnai/qnP4xBczEudH8s3JHIJLXaCW+mTO7O0TP8HLy8bpnnrHv5K0y5WCxMCAJHy+KqmVsaBPeMts5o+MBR1eIY0sLX02va5rgbAOIIvuNuieSXoWLfsqKuDFKuXVqrG3lrSXvflJkZsoMafNdnhMfTqsDmw5pvIINweWx81wf/tTWmX4eqZ/ncB6QEnxLEtpuY6hh3U3DV2aq4i0QJMDXVZqWJo4ZHpJxAOxECdtEjxDiIFMtbI0E/K680HF6weHAvBEbkC3IEaf3XXt4thqzctbM3ewdE8xAsqXIpEvjx2c9xDiD3H25AiL+oUVPi9QCM7ver93CMC72a5HmTPxahb2UoE2xLD9dSssJXo2XJGuv8K7h2NqOeIlwtPOJsu44ZQdTPiLnNiYDSQCdGgG530SfCOzTKbplrgBY5rzbWPVXOdgu5wEbZhGm43W3HBpbMOSafQhU4gBVjK/oMrwT6EdQrWuPASAQYOvh25nRJ1KzT4mtY5062mSItOnpyTzT4cpA6/QhapMybRDwqnUawiqL7eIH0ka3XnHaq2Kcb7TsZ997EXXpbg7n9dFR8U7IU67i4vcDvlsTebnT1IKz5ONtUi+PkSds4Co90iNLeUnkrsYx1RjWkxkAvJtHMRYD135KxxnZrD0o8dbwwPu2B3uII122THF8BSpUf4LW+O0yZk6PJ6fqso8bVm7mnRy9fjznEB1gBHhAvBGgkAaIXYmS0g2J3glo0uB9aqHiPDHU6gpgB73AHwy4S4Tbnte4VhwThDX1A2q3JGaXQSM0ggW8MEbrLd0aWqsjbjiagkm3unLb4pivxeo1xDbtESbDe5jYSV1LOzeHBgMndxLnfC8D3EKj7Q4CjTqQxhmBcG83iwERtYHZbOEooyU4yYvWxwc3e4JcZHtSLAAfGRsouF4oUjmjMATLZIOXYx93SSDItqrjs/xFghrqczHstDzBnKYgyLQeR1XTMbSmO7G33GW6QAmoOWxSmo6o5RvFKlR+Vrb7g6jU239kajrzVtxuXCjH4iOdzTcDHNXlHC0mulrKYOmYMaCfWFFxTDl3dEZSG1A4jm3K4ab6q2nWzLJWqPNquEJc8B2Z2YCANTeT8L+i7PgmGcKTQ7pEn3WHmmanZqm6p3suk7CA2eoj0T78MIyyQY5Ax6QlCGLsc55Kin4pTptaS4mTY5Yve88t1RM4Lh6pJ7xzTaRlbuJm66yvgQ9uV06aka9b7qpqdk6di3kLybxv8U5q30EJVqxykwgOgmReGwRJ3d6rnMXwCu55P2h52aSSLRcZW2AnYbXXaYdrL+GJjaPlA93+IavdsdOw628X6qpK+wi6ZR8P4LkjvHucQZl15INoJvHRWNFpBMWEgi3Q+Xks4jxGmGgtEzzmOf6IGYvM4AZRqINtPZj1+SE0tA02R1613wTo0CJgFwLR9SoaRqOIYSbH249mGiBtOuvVR43F5Zl0E5hDdiDb5/Ep3hjHOrBmRxYWZn1NgSBlZ5+0PRTlsdUhjMA2TqTEmRBNphZgqj/ABB1xpPn56bWVyOHsnQHzuj+ztkjQ9IsqZmmczXwVQmBl3J8Mm/pcjRWFLh1It8VFp82NBPmIlWhw5vfTciZkqv7QvfTwz+6Lu9cBTpxAJe+wImwiSZ6KaS2XbehF3D8FUc9jaTS+nAe1ocMrnCWgm17em6hHZrDEwaRaImc4nqYzKj/APTKtUDa2Zrix7/bkEioGkuDgTmuD7XO2pXYvYzKHTJhoiG2l0cv5lEUpK6LlcXVlXV7EYeJBqD1bfysom9iqWne1GmL3GvuV+1zSMtyRl3E6+lloUg0y7QWHiOvWPJXgiM2UrOyBHsYmoPT01BCnPZzEtFsW/1B1OmrvJXTMQ1rZIAETrso63EwQA0HUTa8TOnp8UY0LNspX8DxzQf/AJQjqJPlcFaHC+I2/iUrbWk+ZDb+9dMzETIM6ddfPRZQxQyiZ1jfUGNtkYhl+jkMRwnGm1SnRqDkTmH/AJJPEYWvlDXYdoAuAwlsbzDXAeq799QQf3KoMdxF8PawSA3W8QDE+d9P5eqTRSezj62Fe1uSnhnkO1LS42geGZmNLSkm08hh2HrjxDZ0jmTI+rLsuH411OncTd19bj9zZS1TUBzeKIBs0m3hm/P2visHxXu2a5lIeNtbkZkrlpjORnBaZ0bs5ul7Ty5p1cVSLs574EW2mCSSLmAOkfsuwwmNkEzEFwu03Bg2E+SN3EnOi4OuoCuMXFd2S2n6KPB9pMPTEBrmzBMMYJPMw66bw/abDC2d4uTcSb3iZNlZNxzcviaDc/cabiAUP2kAiQ06mMgPPYDYwtVKRm4x+iEdpsPr3g8sp/ZZS7S4f/UGpuQ/n5KDiXGGUwHupUg3xAeFski8aWkwItCo8d2so5IFKmXXOYU6cQTMadDcHWEnyNdjXEmdKe0+G/1WeocP0Qf9R4YGTVYfeefSBp8QqV/EaDmEinSJGUzkp7gTtHoljTpujNRaAR7VgL+LUCTZ+vlojyMfiRrtT21yuFKg/wAIEucy0uMw0HkNTGs9Fzx7WVvu1HkRuTruu6rdn6BmMOCQ2QcpmQNJOskquqcCoBxD8HHKMzQRmdBGW2kLKSld2axlBKqLvClzj4gA2ABJkyNTZSU+FNcXFzjFrARo1t7zCxYuns5+mDV4G05cpIykkZjmEzNxHmlMPwyo5/ttdDryInLLdr/i+CxYpcUxqTQvj+zjy8HvGMJcYs4yCS4z4dbDpquhwOAewRnEkyYbfQCJJWLEKKQOTejeKe5vhzRM3i+h5JPCcU++5wEkt0MA5iGi3zWLEvY10OHiP3dXTYHTb3KLjWMeKLnUmlzgPCJaJdsLmwWLEP2CXRzXZbBVcO5+Hqy5zgK2YEZfEAKjec57ciDsupbh4JhpuBeYg9INrLFimGkOe2FUovBJYAZAgl283Hu3hZXwr3SLDUTykcvULFi1MyKpwZ1QEOecp1iBb8IU9Dg7d3OOUASSLwd7XuFixJoYwMA0TE+Iyb/3UlHCBoPqdT1PzWLECNtYC0EifclaQY0EhoE6wNSeaxYh9guhc8ZYHPYW3YBtqHTkA5aEegVNxjjLCxwuMpZni24dIjXksWLNs1jFFf8AbCQ50+EOt7UwSB+u6BuNc3vZEQS8EmTlIPwzNcYtHWVixQaUP4hxhsXib7iSWTfk47dOSrnV6rAHl0BuawEyA7KNTrA6arFitkJFHxeqajXOsAyxBJJLrwZAvoTdUNLxO8N8okjo03+axYueZ0RLLCYGpUfDBI1uY9oRpPP5q1ocSbSaW1WyC4+QgZXix10uLQsWI6Vi7dMuKHbnDho8DyQAIHSYPiNwfCq7G9vmudLKcNiAN5kkzeNwtrE5csqJXFGz/9k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084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7396" y="1037484"/>
            <a:ext cx="2736574" cy="200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66" y="4846239"/>
            <a:ext cx="2943777" cy="2027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5443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176687" y="5531816"/>
            <a:ext cx="10023271" cy="1337276"/>
            <a:chOff x="174640" y="4591050"/>
            <a:chExt cx="8826485" cy="996367"/>
          </a:xfrm>
        </p:grpSpPr>
        <p:pic>
          <p:nvPicPr>
            <p:cNvPr id="6" name="Picture 2" descr="cover slide - energy"/>
            <p:cNvPicPr>
              <a:picLocks noChangeAspect="1" noChangeArrowheads="1"/>
            </p:cNvPicPr>
            <p:nvPr/>
          </p:nvPicPr>
          <p:blipFill>
            <a:blip r:embed="rId2" cstate="print"/>
            <a:srcRect t="12454" b="12454"/>
            <a:stretch>
              <a:fillRect/>
            </a:stretch>
          </p:blipFill>
          <p:spPr bwMode="auto">
            <a:xfrm>
              <a:off x="174640" y="4598696"/>
              <a:ext cx="1725293" cy="98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Refinery_Large"/>
            <p:cNvPicPr>
              <a:picLocks noChangeAspect="1" noChangeArrowheads="1"/>
            </p:cNvPicPr>
            <p:nvPr/>
          </p:nvPicPr>
          <p:blipFill>
            <a:blip r:embed="rId3" cstate="print"/>
            <a:srcRect t="18399" r="1666" b="10312"/>
            <a:stretch>
              <a:fillRect/>
            </a:stretch>
          </p:blipFill>
          <p:spPr bwMode="auto">
            <a:xfrm>
              <a:off x="2217197" y="4593933"/>
              <a:ext cx="1733915" cy="99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coal04"/>
            <p:cNvPicPr>
              <a:picLocks noChangeAspect="1" noChangeArrowheads="1"/>
            </p:cNvPicPr>
            <p:nvPr/>
          </p:nvPicPr>
          <p:blipFill>
            <a:blip r:embed="rId4" cstate="print"/>
            <a:srcRect b="5205"/>
            <a:stretch>
              <a:fillRect/>
            </a:stretch>
          </p:blipFill>
          <p:spPr bwMode="auto">
            <a:xfrm>
              <a:off x="4268376" y="4591050"/>
              <a:ext cx="1353866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 descr="Torness nuclear power station, near Dunbar Scotland, UK"/>
            <p:cNvPicPr>
              <a:picLocks noChangeAspect="1" noChangeArrowheads="1"/>
            </p:cNvPicPr>
            <p:nvPr/>
          </p:nvPicPr>
          <p:blipFill>
            <a:blip r:embed="rId5" cstate="print"/>
            <a:srcRect t="18938" b="5244"/>
            <a:stretch>
              <a:fillRect/>
            </a:stretch>
          </p:blipFill>
          <p:spPr bwMode="auto">
            <a:xfrm>
              <a:off x="5939506" y="4591050"/>
              <a:ext cx="1250074" cy="99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hydro_3_626_article"/>
            <p:cNvPicPr>
              <a:picLocks noChangeAspect="1" noChangeArrowheads="1"/>
            </p:cNvPicPr>
            <p:nvPr/>
          </p:nvPicPr>
          <p:blipFill>
            <a:blip r:embed="rId6" cstate="print"/>
            <a:srcRect t="2315" r="270" b="9003"/>
            <a:stretch>
              <a:fillRect/>
            </a:stretch>
          </p:blipFill>
          <p:spPr bwMode="auto">
            <a:xfrm>
              <a:off x="7506844" y="4591050"/>
              <a:ext cx="1494281" cy="996367"/>
            </a:xfrm>
            <a:prstGeom prst="rect">
              <a:avLst/>
            </a:prstGeom>
            <a:noFill/>
          </p:spPr>
        </p:pic>
      </p:grpSp>
      <p:sp>
        <p:nvSpPr>
          <p:cNvPr id="11" name="Rectangle 15"/>
          <p:cNvSpPr txBox="1">
            <a:spLocks noChangeArrowheads="1"/>
          </p:cNvSpPr>
          <p:nvPr/>
        </p:nvSpPr>
        <p:spPr>
          <a:xfrm>
            <a:off x="0" y="6954468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42" y="5531816"/>
            <a:ext cx="2194660" cy="1337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36" y="5531816"/>
            <a:ext cx="1717203" cy="13711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19" y="5542078"/>
            <a:ext cx="1837672" cy="136089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103108"/>
            <a:ext cx="8953412" cy="578824"/>
          </a:xfrm>
          <a:prstGeom prst="rect">
            <a:avLst/>
          </a:prstGeom>
        </p:spPr>
        <p:txBody>
          <a:bodyPr wrap="square" lIns="100785" tIns="50393" rIns="100785" bIns="50393">
            <a:spAutoFit/>
          </a:bodyPr>
          <a:lstStyle/>
          <a:p>
            <a:pPr lvl="0"/>
            <a:r>
              <a:rPr lang="en-GB" sz="3100" dirty="0" smtClean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31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732783"/>
            <a:ext cx="5600777" cy="2471650"/>
          </a:xfrm>
          <a:prstGeom prst="rect">
            <a:avLst/>
          </a:prstGeom>
          <a:noFill/>
        </p:spPr>
        <p:txBody>
          <a:bodyPr wrap="square" lIns="100785" tIns="50393" rIns="100785" bIns="50393" numCol="2" rtlCol="0">
            <a:spAutoFit/>
          </a:bodyPr>
          <a:lstStyle/>
          <a:p>
            <a:pPr algn="l"/>
            <a:r>
              <a:rPr lang="en-GB" sz="2200" dirty="0" smtClean="0">
                <a:solidFill>
                  <a:srgbClr val="0070C0"/>
                </a:solidFill>
              </a:rPr>
              <a:t>From: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Fossil fuels:</a:t>
            </a:r>
          </a:p>
          <a:p>
            <a:pPr marL="797883" lvl="1" indent="-293957">
              <a:buFont typeface="Arial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Oil;</a:t>
            </a:r>
          </a:p>
          <a:p>
            <a:pPr marL="797883" lvl="1" indent="-293957">
              <a:buFont typeface="Arial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Gas;</a:t>
            </a:r>
          </a:p>
          <a:p>
            <a:pPr marL="797883" lvl="1" indent="-293957">
              <a:buFont typeface="Arial" pitchFamily="34" charset="0"/>
              <a:buChar char="•"/>
            </a:pPr>
            <a:r>
              <a:rPr lang="en-GB" sz="2200" dirty="0" smtClean="0">
                <a:solidFill>
                  <a:srgbClr val="0070C0"/>
                </a:solidFill>
              </a:rPr>
              <a:t>Coal;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Nuclear;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Hydroelectricity;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Wind;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Solar;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Maritime (wave, tide etc);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FF0000"/>
                </a:solidFill>
              </a:rPr>
              <a:t>Geothermal</a:t>
            </a:r>
            <a:r>
              <a:rPr lang="en-GB" sz="2200" dirty="0" smtClean="0">
                <a:solidFill>
                  <a:srgbClr val="0070C0"/>
                </a:solidFill>
              </a:rPr>
              <a:t>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</a:rPr>
              <a:t>Etc.</a:t>
            </a:r>
          </a:p>
        </p:txBody>
      </p:sp>
      <p:pic>
        <p:nvPicPr>
          <p:cNvPr id="122882" name="Picture 2" descr="http://upload.wikimedia.org/wikipedia/commons/d/de/Nellis_AFB_Solar_panel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27351" y="961309"/>
            <a:ext cx="3403411" cy="2157248"/>
          </a:xfrm>
          <a:prstGeom prst="rect">
            <a:avLst/>
          </a:prstGeom>
          <a:noFill/>
        </p:spPr>
      </p:pic>
      <p:pic>
        <p:nvPicPr>
          <p:cNvPr id="122884" name="Picture 4" descr="https://encrypted-tbn1.gstatic.com/images?q=tbn:ANd9GcSpXpJFsegwE4DIK6vuZNMwJzeJm2nylTt-oPx7xK7vTxCR1Fd_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27351" y="3398913"/>
            <a:ext cx="3380197" cy="1980553"/>
          </a:xfrm>
          <a:prstGeom prst="rect">
            <a:avLst/>
          </a:prstGeom>
          <a:noFill/>
        </p:spPr>
      </p:pic>
      <p:sp>
        <p:nvSpPr>
          <p:cNvPr id="122886" name="AutoShape 6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888" name="AutoShape 8" descr="data:image/jpeg;base64,/9j/4AAQSkZJRgABAQAAAQABAAD/2wCEAAkGBxQTEhUUExQUFRQVFBQUFBQVFBQUFBQUFBUWFxQUFRQYHCggGBolHBQVITEhJSkrLi4uFx8zODMsNygtLisBCgoKDg0OGhAQGywkHyQsLCwsLCwsLCwsLCwsLCwsLCwsLCwsLCwsLCwsLCwsLCwsLCwsLCwsLCwsLCwsLCwsLP/AABEIANQA7gMBEQACEQEDEQH/xAAbAAACAwEBAQAAAAAAAAAAAAACAwEEBQAGB//EAD8QAAEDAgQEAgkCBAUDBQAAAAEAAhEDIQQSMUEFUWFxgZEGEyIyobHB0fBCUhRi4fEzQ4KS0gcVI3KissLD/8QAGwEAAwEBAQEBAAAAAAAAAAAAAQIDAAQFBgf/xAA1EQACAgEEAQIDBgUEAwEAAAAAAQIRAwQSITFBE1EFImEUMnGRoeFCUoGx0SPB8PEVM6IG/9oADAMBAAIRAxEAPwD57ruvbuzwegmtCyA2wi+dgmBQbXKiFaY5jwqJk3FhZgU24FNEFw5Ss2FWLPkptjINgKaIG0EDCrYpBqFCzbURnK1mpBSg2agRqpt8h8DQE1k7CaUbAxpqBPYm1iqtSEjZSMQPWlZSG2Eh6a7Fo7Mgmagg6VrBVAOI5oWMkwC5BsZIA1ErGURNR3NJIpFCXFTY6AS2MdK1mJJRNRwKUwQRQoxoTCsNrVSK8itjGtTitnOAWMRIS2bk71iWzbQgVWPCAGAN09i2Q4hC0HkNsQimK7Ie4JZMyTK5qKLZbaGKxRUhdiJbWR3G2IIVU6lwI4gF6DY9Al6XcFRJaUUwMIvKZsG1DKeJIBHMfhQUhXjTZXcUGylEShYaCp81rA/YColbsaIolKxwYSMJxchYaALkLDRLVgB5kQUE1OhWNBVLEaCzrWDaDmQsNAFyVsaiWFaLtmY5rgqpk6YOZGw0cCtZqGU6ZduB3RQrkkQ+ke/ZJNGUkV3NUmVTJuibg4I2AIIpgJTMwBKRjUc2osmbaOY8KiZNpkucFm0BJkU6uUhwiRpIB+BS2NQrEVS4kkyTulbHSSFFxWsZJEXQDwC4JQoAyEGhuCJKVmpAOlAdUNTEwmBFAY6E5OyQFmzHSiAgoNhQDkjGQYCdIDJhPYpy1mJC1mYym7mYCaxWgX1SklIKihJqKTY6idnPJaw7UT6xHcDaT6xGwbQxWT7hXAjOhYaFvSPgZEB6yYaJzJrBQJKDCQXLWGiMy1ho7OhZqBc8oBUUCaiDY21ASlDRErBGhEQuYaowe80uPeB5BJPevug48mi3E0okYdt9sz/+S5pSyp1uZZRg1dAOxzNG0GNMETc623Koo5fcRuF9FXEkTAYGxYwXGetyYV4WuyMqFMsb6b9uiZsAZw8Pg6RM/wAuoI8Pml3cDC3HkI6KsehGQExiYWMSFgHImBcUrChJcplEiA9Y1EysaiCVjEsKKZmgimYAXJWFC5SWPRIcnTFolEwJclsNHZkbNRGdCw7Ti9CzJAFyA1AoBOKwSwE5EsYSgXugEDmSYAH1SZMigrY0YOTo9HhcJhqYhznVb6ghgPhc/Fedlzyk7XB0wxKKplmi3Az/AIcd6jz9VH1tR/P+iG9LH7A1sbgxpQpzOpc8z/7kFPN/O/0M4Q/lRWfxbDjShQH+mfmU15H3OX5ibY+yF1eKMqOZ/wCKmWtBkAFoc3UMOUiBN7K+JTSfLBLa/Bn8Qq0nGabCzpmLm+GaSPMrvwvJXznLkUF90pK9ky5gajYc12jtekbjqFKbaaaKQp2hNegWOLTtvsRsR0VYu1ZOSp0xJRMFTw7nGwsNTspTkkOlYzHYPKzMNjcbmd/P5qMZ2yuylZnKlgo6VjUTKIDsy1hoIuTWLREoWEW9KMiA5aw0GHI2LRzljICUoxCxjpWCQCsYglYKIlAI8FPZKiZQaTMG02P3Kk8MGHe0WMA0EkETaRN4XPnxqKTRXHK+xzsKDNgufdyitccFENXoqEV4ORzl7mlw9mvQLSpVQYcpiBSVrIUG2gtuRqDZQIKzpqgq0zcw+A/iKWUf4rBLP5m7s77j+qhHJ6bp9F5R9SNrsx8Hgc74NgNfOw/OSvOdIjCNmjj6raTe1gB9lyybbOmK2o8zisQXmT4DkqRgkI3Za4OQMxcAQRlIPLdRzTakqK44JoDieA9WQRJY73Xf/V3X5q0ZqQkotFKU4lEOK1hQTXIpgaJJRACUAoApRgqbr3RTA1xwFUd5ItgSoWUBiJQDRxKxqIWCQULMDKAR8pidEgomomVgUaPBqD31IY1zrEGASB3Oy5NZkjDH8zorgi3I9XgvReq73i1k8ySfhZeFk+IxS+WMnX0r+53rA320aDP+nOUZ34huU6ZWEz0uVX/zU6tYn+f7EXoVfMi/h/Q3Cs/znuzCIhrYST+LaiX3Ypfn+w8dHjXbLB9F8DTHtB7p51PoEsviOta7S/Bf9hWlwew2nhMAz/Iaf/US75qa1Grl3kf9OB/Rwr+FF6hxHBsFqFEGLew2Z6pl6jXzSb/qwpQXSEP9L4s0MaByaAjHH7iym30eT9JvSFry0MpsaYNmNa3MSbucRrtdehppOMW2/wAyOSO59GJVxGG9XlrNzPN/WBxDgeTRpHQhBZdQ8lw69gOENtM8tWiTlkibE2MbSF7EW65OQLDVy09Dr91PJHcPGVG7gsSCDTfdj/wEHYhcybgy3EkZXEsAaToN2m7HjRw+hG4XZGW5WczVMplOY4FADJJRNQMoBoElBhSIzIWGiQ5FM1EtE6Se10WzUWqXDajv0wObrfDVTc4oZQbLtDgf7neDfuVN5vYdYvcysZRLHlp2Nu2oPkqqVqxGqESiYhYI6UbJ0E29hdGwUek4RwqkyH4j2txSBgf6jv2C48up8R/MvHD7m5/3kCzA1jdmtAAHgvPyc8nTHg5vHSDOZc8oWyiYdT0oc4Q51rWSekByKVT0h/mWWEXcVa3pKOadaeQfURUq+knJUWnaEeRMR/31ziqx04jyEYvi7iIaD3VlpX7CeqvcHCsc4hzz4fdNHEkNz2UMcyKju/zv9V3wikrRzTk2ysnFIhKGy1ha2x8OhUskPJSEl0ejwNYVqfqKnukyHfqY7ZzfqN1OM9pSULMDiXD30ahY8XFwRo5p0c07grqTTVo5ZLa6ZTIWNZyYJZwvDKtS7WGD+o2HmdUkpJdjxi2XG+jdU6uYPEn5BJ6qGUBzPRr91T/aI+JSPL9B1At0eB0m7F3c/RI8shtiLjcKAIaAB0ACWw0GWLGALVgmN6R4QFjag1acj+xktPnI8Qq4n4EkvJ51WJkQsEeEUTYxr7R8d0wtc2GK7v3H5qEtPBjrI0d69/NTelG9U576g3CT7KzLMmdTYXOhzok63KWenlFWho5IydM0n4Km0aFx5mVwqcmzpcIpFc4dp/T5kqvInAFakGxAHkuvTQjK2yGabj0AGrvUUujkcrJDUQWbOFbYdlwS4bO6HMUzMxrJe49flZdcF8qOSUvmZX9SmF3Hfw5QoO4YzCHksa2aeEoOBBi4XFljtdnZinuVHr6PDG4uiKb7OF6b92nkf5TuFGGo2SKzwqaPH8R4DUpPLHtIcNR8iOYXoRyRkrRwShKLpmjwn0aiH1RO4adByLvsozzXwi8cTXLNp7P6KVlxWVEAuqEKCJcUDC3VYQtBKtfHtAuQm58AMzEcX5AlUWOTJvKkUKuPeQ4WyuEEa7z9FWGPbyJLJfBSyqtCWRlQo1hhqNAsPKiLZOVEFkgLAsY65QSBZLBBnkjJWmjKXKNnGGy8FKmenKXBTar7SO6yKtOYXZpVVnPn8HNorsOaxrcMiDcauFwpyjoF58/vtHfj+4mIbw0nZdm5HBdsuYfgLibNPgFKWaMVbZVY2zawXoVVd/lkd7fNedl+M6XHxvTfsuf7HRDR5X4/M3sF/wBPXfrc1vYSuCfx7d/6sbf48HRHQ/zSN3CehmGp3fLu5geQXm5vjGeSe5xivpy/1OnHpYQfHJpYajhqX+GxgPQfUrzpa6M/4m3+h1LGytxGqx72mpSpuLTZz2gkDoVOWs1be23FfRh9LH32zzXpRXb60ZQ0CI9nQwdfzkvofg+acoSjPw+Dk1EUmmjzmLrtmy9xSRzNFGpigFtyBRQxHFGjVyyt9IFoza3FifdHibKiwykTeWKKNXFPdqfL7q0cKRN5m+hLm7691VJIlubBKNmQMLBs4tWNZwasayQ1EFhwsCzsqJrJDVgNhgIijGsQFbNJ7ZaOwXjZKUmenHmKAo4eSs8iSFUeS5TwBKtpc63NEdRHg08H6PVH+6xzuwJV56zHD70kv6nPHBkl0megwXoPVIlwDR/Mb+QXm5vjungrVv8AA6ofDcj74PTYD0LYGw9/+0fUry38XeTJuiq/E746ZRhtfJpYf0XoNNmz3v8ADRcubXazNNxjkpfRDwwYoL7posbSpiAGjoAAuHJPHVZG5P6ts6FGX8PAFTHAD2QlU21/pxSDt92LpcRmcxAgE2VcSnJP1ANLwYtfije/crnWlgvqNvZl4rjXgqxweyBuMvGcdlsHUaHouiOBeQbjynHONkPbvIItc2hevoYKNnPlZkV+LVDYNInnZetix7nwceSexclWoXH3nHsLLujp4o4pahvoX6qNP6qqil0Tc2+yAETWCWoDJnQjQASFggwsE6FjWEAsCww1MLZ2VY1hZFgWE2miK5BtpoA3D6VFDoTeeg4bwp9Vrco8dAPFfKfE9bjwZZKTPe0eN5MSaPR8N9GmMM1DmPJth5r5/P8AGsklWNV9Wd8NIl949HguF0W6MaCNZEn4ryp6zUzfM2vw4/sX9KCXRr0ntboUsU7u/wBQMc3iEaBduLLkiqghJRT7OrYwkZgQI1HJdTwTktyde4m5Lgq0+LBpcZk5bK2DF6bcr5FlK+CjjONAw4a6HvzT+mpO65NuaMXFcZMm6dYmCyhW447SYtCdQBZlYjifVUWMFmbiOKdVSOFsVzoycVxcc10w07JvKimXuqEEkhvLcruw6VJXIjLK/BYfovTwcM4tTzG/qJIXWcNnOaswpkFqAUwHMQGTAIWDYDggMmCGoBskBEDDhYAyE9i2dCwCWlFMzXAYWFaLuBwT6rg2m0uceW3UnZQz6jHghvyOkHHinkltirPacM9FW04NT23bt0YD9V8hr/jWpzvZp1tXu+/2Pa03w3Fje7I7ft4N5lKLSAOQ0XgfY8k3um7Z6m+KVRNLhtKi43mRfWy68Pw/HfzCPK/BXxWPbnJGk7fBDJo8bfQFkYp/FANIRhghHpGcmynX4x1V1Bi2VG8ZIJM62VoxdciNmfiOJ63TLFZtxn1OKRuqrELuM/EcV6qscNiynRl4njPVXjp2SeW+ii7G1H+6D30C68ejb8EMmdR+8wWYVzvffHQX+K7sehXl0cstWv4V+ZFHDtG3ndDYonQm2kXGIhGEKmH7xHU8YxT2wuxnnJ2ClsJLkXZkAQgMgcq1BsBzVmMmQ5qBkyGhZBYcIiDCYRFSsGFhiCPNBhs1uBcHdXMk5aY9553PJvMrl1GpWJfUvi07yP6H0PhRpYVoNNoB2m5PNzjuvAzKWWe+fL/serihHGqjwHieNCoZdZ3MaLnnC+WWRm1eJbJHEJ1PiRaHXuRCXaHgz6mM6orGBsr1Mf1TLEK5FWrxBUWMVyKdfinVUjisR5KMzEcY6q8cDJyyt+Ci7HPf7oJ+XmrLDFdiNyZDcK93vOjtddeDB6nK6OfNmjj77LFHDMbsCeZuu+OKEfBwzzZJeR5cq/Qkc11ytYaK9MLil2erDpFimEowxpvpKtgTuzi1srqINR1uX5zVpZDjiuQWjz3RXuFnfUfn50TJm4oXluhY98AEIWE54sszLsgIoLIAv+dFgvo4rGGFETomOQ+y34A/E0uB8NbVdmqOy0mn2jN3fyt+pXLqc6h12dWDA8j+hv4niTQYpgNYLNA2AXkylbs9VJJUitU4hKlKxkJdjlFwsbdQp2OQ9I28TUx/VMsYN5XqcR6p/TZN5EUMVxS57lUjg9xHlb6KoxFR/ugnroPNUcYREUZvsczhpN3u8G/dK8nsh/TS7COFY3Ro8bn4oxk32Z8dBItgQdN8Ar1NG0sbPM1auaBbcroT5IPhDGtTIRs4DoeaNMbtiKQsuJ8M9WC4HNQozdKx4Nhf85LriqikmeRkk5zbZDoKdxTEVoEDXeVNvkZuwHNtG6PCCmKzT0QuylUC46JHLoKRB1TqXgIGyFh4sYxoIJ3G6aLtCt06JLTyWpgtDTSjVUarsVSvoDN/TqhYaBLyLAka6FQy4oTq0Xx5ZR6IOIf+7z+65ZaOL+6zpjq5LtAuxVQWt5/dRejd8FFq00A/EVP2/ELfZJoH2mL8gmpV5fEI/ZJBWdPpiC6oeQ8UfszQryJBNw7jq7yCp9mSJ/aK6Q2jQbc6nqnhjj1RKead9mthz7I7LysqSm0vc9XG7gmyKxSIaRUIV10QZyBrQylEHuvV0delyeXqucnBzGjr1K6Y7OiDbYwkf0WnJLoXkhrTrz5rJuuAtroRRXHNWevB8DMs/VNCLZHUz2xr3DbG/wDddXC5PNlb6BNW/X6aJJTdWNs4ONSORQ3OKBtTYirU/OqlKRWMSc0Ak6nkqKcUuTVb4AaPuhVqgv3Ja2/IIpqwN8DcvMT4K3bEv2JpMieoQikujSd0C2/Qp4u0HhM7KTczP5dTW6XLBaXCOyki0T13Q5apBtJ8gAzbQ/kpXJdDNULebwhyOkSxwA2J84Txb9gNO/oSXTrYT8Fnb7BVEgyCh5KQVIrNdEpbXkpNdB1H8hC0mq4JKPuQCTpoptvwFpLs1sGPYb2Xj5uJs9bA7xo6qpWUkVCuhPg5LdnQlswbRYx9F6WmnWLo8/U16hLtB8dNF2Qnaujnj5HUjseW3NFTjbVE5As27X7pYuojMr0wudnrx6GsTwdHDqpXOiHn4+Q5FM3wQQneZAj4oX7j+KOqSTbT5ypO5M0aS5BFAzzMGG9tYTyjJ8UNuTQpzjJ++8KSk1Kh0lRapEv2mPAgLoUpOvJGSUBpAA579kdyUSfLZEJoO0gg0uvWFoy+agy+hDvZN72+f9k05uHYeJLgDNJs6TpH3SOXs+R3FpcoN9F0B2h3BWcJUn5EU48orhhzSpJNyK2qHVqQMZbc10Sx9UTjNrsH1QG6akujb2xZo3Qofe6JyWshtDGdPkingzra6Hp2GedeBlCkNHajSRKMIrqROc5do7KSeQ5qTts1pL6mlR08/mvF1j/1XR7Oi/8ATEXWXNZ0SKhXQn8pyPs5I5DUHT3Pa3Nd+mfyHmaz79I6pcyO0x8leWSUpcHNHhUS0xp+RsjDJTM+QqlWG2HPzVfV3PgEY3LkH1JAus4M7oaqEuOgmtIGmtwptyXDRwzlulZBZmt2RXzOmbdt5JrUANfABPOCg/mBHI30N9U3L7p7yrJwq0hd0r7EUBBAIsZvGh2UoO3yUk21aFOojNYaC4vfqpTjU6SHU/ltsYKR3ga/HustyfIrkjhTOnxkRZBxm/wM5IcRAEnWVZuqVk7vwMNAhuY9x91ba0rYnqJypCpgTAM8/sp5J0lwinbqytQGeoSBA28ALlaMbkdmeW3Ek3yX6mFkfq8TOq6tio85ZqfgqClFyDPP6qSgk7Lue7oEtOoRNa8k+qKKTNuR1OmCbH7LJWzSlSHOp25J2uCalbEkwJSWkiiVugQCdCfzqpuXsN12SKZgR5CNCpNSaM5Iu4UHLfVeJq7WR2e3oecSoiuFyJnS0U10J/Kcr7JSNhObTkjW5t9V24I2keZq5VNl7DlwsL352iPzyXr6ec72rk87Jtq2W8fgWNy5XXcxrj/K46tlUyadS46YqyVXNmM6gZDSN5Xnem8b2tcnUppxtF8smTyPxXW3atHMpVwc6nZTlF0mBS5INO1thutSa4CpchNbmiduqq36qp9oVvb0QW87KeP6sNgZZt99VoO7GuhgoOuSCOWyKd3uA5LwJ9Xlm+vO8LfdQynuoFw9kSJOnTukk1sTf7DLvgPC0g50nSbg7nktjSdNi5JOMaQ/HVguzJNKJHDBiqERDj5KGPbJVN0VyXfyg4Q0w2GkHxv5Lpg4pcDZvVcvnQ9s7GQqpcEXXkEM5/FarDdA+og/RbZTDvtA1DBQfAY8oiIQUa6DdnVDZDI+DR7K77X581HJKlZdckkAxBIETtHkkbvoCdeAqbpcMpEaGBcJFNSkqFkqTvss0N9bFeJr+MvB7vw13hBrrhO2RSK6Iv5TkfZyRsYs4QZobaNCd7r2ND/qQUejxdc9uRsbh8OWyZMA8tV2YMGxto455E6GkmOx81TJkah9bErkl5nsfgtKaavwzLgJjYHfVBNpCyds0uH8IqVByb+52nhzSynXFjwxSnz49zTHo7SGrnOPQBoPaVPl+C3oxX8VsP8AhKVO0CetaiPMZwQmV0TcIJ8r9V/kS71fKiB1rUP+blmn7jxjH2X5gmoznS/0vn5UUu1FFNL2E1aQOx8G1nfKiEyihZO+kZlalF8p8adQf/KEyRF8f8X7mdUvoB2kW8BmPyStjx4/5/mhL6kQkcq7KVfQh1TMRfdGUt/A6jSLdOJMXFoNwD2MXS+mlLtEZXSspM4cZ1MdI+66Fhdnd9ug48/saOHpOB9ky3rt5yfiVfGpr8Dkz5MEldUy3l5i/NX/ABOG66YFUgDVBjRTYtr2my1pjuMkc4CFgK7Eh6HBSiMgcDOnLT4qUoqXA25xHhjRFoG++1kHsj3wJcmS2i2LdzHzReOO3j9BXOV8nYdkA9/wr5r4mtuRfgfR/C3eN/iBiGrzEz0JIouC7I/dOR9kQphL+CkN0vMiBeR819FoHLHiUZL8D5/WyjPK3FjtrzM/Douncq57OV8PgEs/v9VDbb4NZYoYcu0Gm+ypFXViN+x6HgXBwXjMA8xIEwBGvihkZbTwUpV2euocFnUBokABzpvvcaqO5I9SOltcpfmJqsphxpljS4G4EPmxuXPt4Hom5YjUIy2UrEVtxLBGv/nptIH8wFOB/VYD4/7/AGKFarGr2gc/4pg8JFP6okZPnv8A+v2E1Kx1zE9RWxbx4ZWgHwWsCTfn9ZP/AGMjG1xvfu2r/wDpUv5JrJS67/v/AJMXFV2i8AdmsHyB+aVtIVN3wVx7Yk+Ame2uiMakrA3tYl2GBmfPzlRmq4Y6yNdCamCAcBMg89jrBUZyakl+pSOZ035LTnWH2VX8/wApGuRlEACCfNevGq5JTtu0OdbRM0IuexE31KUpXBLmzqmqwJ10IfQO1lNw9iscnuTTndNEEq8C30yDIPglcWuUOpJqmNBi/OFDJKmL2WaMX05wd/zVPGSadkZWugKDYv8ApmPsVKEtnPjoabv8S1ToGJvB0JFrax5jzXgfGJR9SKT8HvfBbcJN+4nEMXkKR7EkUXUl2Ql8tHHJU7HYei0SXaiLcl7Gi0ca3z5fseLrdXKXyQ69w3Agxvrr8J7LtySlu2ex56ar6FqsYi82I/ur5puO2nyRjzYfD2y8D2dZ9uzTH6T3Ulk/hRRJXye+qYJz2B2QNaR+giGgj9JaSIlBNJ9noTxznDiNL6FRjKlG5ESTDgBOX2AG3EBoySBf3jomdPpkYrJj+8q+peHERlJtLYJvqbCYPSVPYdLzOr8opV+MUwDdpqOi4g5QDftp8UdjJvPBLmrYvF8aZHvAkXAizTzFrFCnY0ssKuzFxPH9TmJPJtj2LhdZ8EPVfuY2K45msAb/ALiT85XNLUxTpB5aE1Zy5iY5ACJXVJOMN/5HOpbpUV3BlpkybX2GpPignBx3e463LoJjhIA5fEf3+Cmp8/I+xZLi2c43O2o/ujVN88g8EPAaOZERf86qMvTxxe3ljRtsAtDxMkXMdkMcdy3Nu3/Xga9jqrLWIpAr3JQT6OeEmhTDeCgvYdpVaDNODKO2mKpWqCeDqPJZ8Ai10yPWT9QimHbQl9O8hLt5sdS45Htp2T0TcuQH0ZXPmx7xozoh5g5fAHruoza3bWMlxZd4c31rm02gjM7KO5suXWaqOLFJ+1/oNiwOeVL3PXcewJbTpNyhrW5msaIMiAS6ZuTqV+eafVSzZJZG7b7f+39D7iOGOOChHweaq4WV3eqkK0eh9HfRfOwvOQ5mvbDploIs4Ro7quWWuk88cULXIk9PF43u8o8i6i1pO+o8JkL9D0ijFX2mfETm729UxTcUC0iLzebkEafnVHJlSi0135M8TjJMjDNBiTaJG9uSlhUW05vrlf4NkbV0c+WkHnNhsN08E4yU/cyqSoq/xTmz6uq9vRrnNnuAmUFzTOqDkuGgWccrz7VV5OxLiT8Ssl4seeO+QK/EqhMue4+Nz4o0xVhiyGYk8zCzx88MV40ujUwnHn0xDWU3s1yvYCZ55tUmeMu4FMM3jVNJ/iHiONUawc00yx0SMsETtyi653k+V2UzU47qpmNTEXGs+ULhjuu0SbvguufAAXoTk1BRRzJW7JNIDTTZNOG35V5BvZLhEWiIWjjaj10Bc+Tqg/dfbTRPki4u3yaP0AqMuL7R2BUciTad2NGT9hlNuRonWB5KyTwpcdiye98FmnB1XrqiErXQdTDjX5IuIscj6K9RoNtErVlYtorNaWnmppUy1qSDLpTi1Qp1M7JHu8FFKPkZSrHQ6oqV9iSxrtDS47IsSiDTBvuubJivkKk1wXOD1MlVj/2uB8ivM1emlqMc4/RlcOb08sZPwz6caTatMveQ4e+2P0wIAn6cyV+XOWTDk9FKmnTs++i4zW5cplfC8CAu4zmsQBHvGddtlaOscpOEe/AHGuRnH64wlOGGHOYWtZqADMu5iJXf8K+H6jLq0prrls4tdqoYsDl+R8tq05MgkL9Nx41So+I3tt2IqUid+h2kJcmFyuvyKRmkhLCWEAaDnqRyXmxi4T20VdTVssPqToZt816sUn0yKj7mJjqzg7QKc3TPQxQi4lZuIk6JFPyWeOl2Ww3MNYVKUkQvawA1zdLpVuj0NcZfQaah5x0RcvqLtSCZcg2zc5sRyXLODl4FdpV4LtGnc7gkHy2TY8LT+ZdnPOXA9lN2abHorwwfNdEnKO2izlnv3XTKCdNLkjdDH4UGJKfJiTSTFWVroV6psbQTzUHCMuGPulZXdM2AA5nf7KSht5irZVU1z2Jr5nmCYjca9Ap45zavIVhtx8m5iKDYkL1/B5sZNcFWk8ixQiysopicQZWY+PgQUCpXMyk5KqhjDPNHsV0h3qOaO0nv9iMsLUa7OoyD0SJOzSpo1KAB0TOKaOOdo08HxZ9L2Q6xuWm41/ovl/i3wfBqMm5qpe6PqPg2rmsFPlJlvF+mFXLEtHUC68PF/wDmMUZJuTPZ+2fQzWY41mlz3EucTJNzANgvrtBooYY/Kj5X4vq5TyenfCKVbDhersR5MZtFKq4NStpHRFORVqVmzc3UMkYSlZaMJJcFesCNPghVdFY0+GVKkGxSun2Xja5Qn+GSONFPUDY6FlLaK1ZapVGGxVozi+GRlGa6CdhwdCEXCMuhVklHsJmECyxAllZZZh+p80/pknkLLcE73pABR9Npk3kVdBBjRzKb067EtsJ1QxECEWBQVgOrR+lp+Cm0vYZY78sq4rEgtjLEHVbhRotjxVLuxFJ8WlskAwYJhc80r4LShfNM36zl6fg8mJWe5LZZIU5FjorVNZUy0eUHTaCLpkLJtPgY2mAsI5MlhRQJI4omJLbKcuDXyBmIuEg1XwT60k35Bcmo5kj1vhyUcbr3K2LqGFFJHoWXMCYptI1gn4rrxfdPndZznkiyMU4i8eSsczRmYs3U5HRiMnEG65ZHdBHU6h0TQkwyiuw3sVJJdiJskCyRmDawFFJMVtkPYla5CpC3CEr4HXI+lTHVNFWSlJlzADNVa06Tp2VISe5InJcWbLfacZ2Fl3HFQGIojKOpbP8AuUpcjQdNsrYugIOvOZM6LNcDQk0yrT0NyYMX8Apln2VMS6B5j4wpstjigaI0HT6qckmGbdH/2Q=="/>
          <p:cNvSpPr>
            <a:spLocks noChangeAspect="1" noChangeArrowheads="1"/>
          </p:cNvSpPr>
          <p:nvPr/>
        </p:nvSpPr>
        <p:spPr bwMode="auto">
          <a:xfrm>
            <a:off x="176669" y="-152823"/>
            <a:ext cx="346128" cy="322440"/>
          </a:xfrm>
          <a:prstGeom prst="rect">
            <a:avLst/>
          </a:prstGeom>
          <a:noFill/>
        </p:spPr>
        <p:txBody>
          <a:bodyPr vert="horz" wrap="square" lIns="100785" tIns="50393" rIns="100785" bIns="5039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890" name="Picture 10" descr="http://energy.sia-partners.com/files/2009/03/tida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3852" y="3398913"/>
            <a:ext cx="2391819" cy="1980553"/>
          </a:xfrm>
          <a:prstGeom prst="rect">
            <a:avLst/>
          </a:prstGeom>
          <a:noFill/>
        </p:spPr>
      </p:pic>
      <p:pic>
        <p:nvPicPr>
          <p:cNvPr id="122892" name="Picture 12" descr="http://news.seadiscovery.com/image.axd?picture=2013%2F8%2F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47629" y="3393017"/>
            <a:ext cx="3189092" cy="1986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85443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2"/>
          <p:cNvSpPr>
            <a:spLocks noChangeArrowheads="1"/>
          </p:cNvSpPr>
          <p:nvPr/>
        </p:nvSpPr>
        <p:spPr bwMode="auto">
          <a:xfrm>
            <a:off x="179628" y="1113658"/>
            <a:ext cx="4930520" cy="3856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00785" tIns="50393" rIns="100785" bIns="50393">
            <a:spAutoFit/>
          </a:bodyPr>
          <a:lstStyle/>
          <a:p>
            <a:pPr marL="402441" indent="-402441" algn="ctr">
              <a:tabLst>
                <a:tab pos="2771592" algn="l"/>
              </a:tabLst>
            </a:pPr>
            <a:r>
              <a:rPr lang="en-GB" sz="2600" b="1" dirty="0" smtClean="0">
                <a:solidFill>
                  <a:srgbClr val="0070C0"/>
                </a:solidFill>
              </a:rPr>
              <a:t>Major Issues:</a:t>
            </a:r>
          </a:p>
          <a:p>
            <a:pPr marL="402441" indent="-402441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 smtClean="0">
                <a:solidFill>
                  <a:srgbClr val="0070C0"/>
                </a:solidFill>
              </a:rPr>
              <a:t>Rising energy demand;</a:t>
            </a:r>
          </a:p>
          <a:p>
            <a:pPr marL="398941" indent="-398941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 smtClean="0">
                <a:solidFill>
                  <a:srgbClr val="0070C0"/>
                </a:solidFill>
              </a:rPr>
              <a:t>Need to stabilise atmospheric CO</a:t>
            </a:r>
            <a:r>
              <a:rPr lang="en-GB" sz="2200" baseline="-25000" dirty="0" smtClean="0">
                <a:solidFill>
                  <a:srgbClr val="0070C0"/>
                </a:solidFill>
              </a:rPr>
              <a:t>2</a:t>
            </a:r>
            <a:r>
              <a:rPr lang="en-GB" sz="2200" dirty="0" smtClean="0">
                <a:solidFill>
                  <a:srgbClr val="0070C0"/>
                </a:solidFill>
              </a:rPr>
              <a:t> at 550ppm;</a:t>
            </a:r>
          </a:p>
          <a:p>
            <a:pPr marL="391942" indent="-391942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 smtClean="0">
                <a:solidFill>
                  <a:srgbClr val="0070C0"/>
                </a:solidFill>
              </a:rPr>
              <a:t>Aging fleet of coal &amp; nuclear plant;</a:t>
            </a:r>
          </a:p>
          <a:p>
            <a:pPr marL="391942" indent="-391942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 smtClean="0">
                <a:solidFill>
                  <a:srgbClr val="0070C0"/>
                </a:solidFill>
              </a:rPr>
              <a:t>Concerns about storage </a:t>
            </a:r>
            <a:r>
              <a:rPr lang="en-GB" sz="2200" dirty="0">
                <a:solidFill>
                  <a:srgbClr val="0070C0"/>
                </a:solidFill>
              </a:rPr>
              <a:t>of </a:t>
            </a:r>
            <a:r>
              <a:rPr lang="en-GB" sz="2200" dirty="0" smtClean="0">
                <a:solidFill>
                  <a:srgbClr val="0070C0"/>
                </a:solidFill>
              </a:rPr>
              <a:t>nuclear waste;</a:t>
            </a:r>
            <a:endParaRPr lang="en-GB" sz="2200" dirty="0">
              <a:solidFill>
                <a:srgbClr val="0070C0"/>
              </a:solidFill>
            </a:endParaRPr>
          </a:p>
          <a:p>
            <a:pPr marL="391942" indent="-391942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 smtClean="0">
                <a:solidFill>
                  <a:srgbClr val="00B050"/>
                </a:solidFill>
              </a:rPr>
              <a:t>Declining </a:t>
            </a:r>
            <a:r>
              <a:rPr lang="en-GB" sz="2200" dirty="0">
                <a:solidFill>
                  <a:srgbClr val="00B050"/>
                </a:solidFill>
              </a:rPr>
              <a:t>oil &amp; gas reserves 30- 50 </a:t>
            </a:r>
            <a:r>
              <a:rPr lang="en-GB" sz="2200" dirty="0" smtClean="0">
                <a:solidFill>
                  <a:srgbClr val="00B050"/>
                </a:solidFill>
              </a:rPr>
              <a:t>years;</a:t>
            </a:r>
            <a:endParaRPr lang="en-GB" sz="2200" dirty="0">
              <a:solidFill>
                <a:srgbClr val="00B050"/>
              </a:solidFill>
            </a:endParaRPr>
          </a:p>
          <a:p>
            <a:pPr marL="391942" indent="-391942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>
                <a:solidFill>
                  <a:srgbClr val="00B050"/>
                </a:solidFill>
              </a:rPr>
              <a:t>Only 70 years of uranium </a:t>
            </a:r>
            <a:r>
              <a:rPr lang="en-GB" sz="2200" dirty="0" smtClean="0">
                <a:solidFill>
                  <a:srgbClr val="00B050"/>
                </a:solidFill>
              </a:rPr>
              <a:t>left;</a:t>
            </a:r>
            <a:endParaRPr lang="en-GB" sz="2200" dirty="0">
              <a:solidFill>
                <a:srgbClr val="00B050"/>
              </a:solidFill>
            </a:endParaRPr>
          </a:p>
          <a:p>
            <a:pPr marL="391942" indent="-391942" algn="just">
              <a:buFont typeface="Wingdings" pitchFamily="2" charset="2"/>
              <a:buChar char="Ø"/>
              <a:tabLst>
                <a:tab pos="2771592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Reduce reliance on </a:t>
            </a:r>
            <a:r>
              <a:rPr lang="en-GB" sz="2200" dirty="0" smtClean="0">
                <a:solidFill>
                  <a:srgbClr val="FF0000"/>
                </a:solidFill>
              </a:rPr>
              <a:t>hydrocarbons</a:t>
            </a:r>
            <a:r>
              <a:rPr lang="en-GB" sz="2200" dirty="0" smtClean="0">
                <a:solidFill>
                  <a:srgbClr val="0070C0"/>
                </a:solidFill>
              </a:rPr>
              <a:t>.</a:t>
            </a:r>
            <a:endParaRPr lang="en-GB" sz="22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6092" y="1113658"/>
            <a:ext cx="4088579" cy="1717597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600" b="1" dirty="0" smtClean="0">
                <a:solidFill>
                  <a:srgbClr val="0070C0"/>
                </a:solidFill>
              </a:rPr>
              <a:t>Policy drivers: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Low Carbon Society;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Security of Supply;</a:t>
            </a:r>
          </a:p>
          <a:p>
            <a:pPr marL="293957" indent="-293957">
              <a:buFont typeface="Wingdings" pitchFamily="2" charset="2"/>
              <a:buChar char="Ø"/>
            </a:pPr>
            <a:r>
              <a:rPr lang="en-GB" sz="22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Fuel Poverty;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266" y="5586554"/>
            <a:ext cx="10286491" cy="1316415"/>
            <a:chOff x="38100" y="2406303"/>
            <a:chExt cx="9058276" cy="1022697"/>
          </a:xfrm>
        </p:grpSpPr>
        <p:pic>
          <p:nvPicPr>
            <p:cNvPr id="8" name="Picture 2" descr="Picture12"/>
            <p:cNvPicPr>
              <a:picLocks noChangeAspect="1" noChangeArrowheads="1"/>
            </p:cNvPicPr>
            <p:nvPr/>
          </p:nvPicPr>
          <p:blipFill>
            <a:blip r:embed="rId2" cstate="print"/>
            <a:srcRect t="7315" b="5252"/>
            <a:stretch>
              <a:fillRect/>
            </a:stretch>
          </p:blipFill>
          <p:spPr bwMode="auto">
            <a:xfrm>
              <a:off x="4479703" y="2417589"/>
              <a:ext cx="1765467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8" descr="a2384c207fa606b144b5316b86ccb00egeothermal-energy-plant-400"/>
            <p:cNvPicPr>
              <a:picLocks noChangeAspect="1" noChangeArrowheads="1"/>
            </p:cNvPicPr>
            <p:nvPr/>
          </p:nvPicPr>
          <p:blipFill>
            <a:blip r:embed="rId3" cstate="print"/>
            <a:srcRect b="7635"/>
            <a:stretch>
              <a:fillRect/>
            </a:stretch>
          </p:blipFill>
          <p:spPr bwMode="auto">
            <a:xfrm>
              <a:off x="2786042" y="2427114"/>
              <a:ext cx="1621984" cy="9810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pic>
          <p:nvPicPr>
            <p:cNvPr id="10" name="Picture 2" descr="wav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86626" y="2406303"/>
              <a:ext cx="1809750" cy="10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rapese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" y="2430685"/>
              <a:ext cx="1296988" cy="973932"/>
            </a:xfrm>
            <a:prstGeom prst="rect">
              <a:avLst/>
            </a:prstGeom>
            <a:noFill/>
          </p:spPr>
        </p:pic>
        <p:pic>
          <p:nvPicPr>
            <p:cNvPr id="12" name="Picture 6" descr="Fig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06765" y="2427114"/>
              <a:ext cx="1307600" cy="981075"/>
            </a:xfrm>
            <a:prstGeom prst="rect">
              <a:avLst/>
            </a:prstGeom>
            <a:noFill/>
          </p:spPr>
        </p:pic>
        <p:pic>
          <p:nvPicPr>
            <p:cNvPr id="13" name="Picture 3" descr="Turbine 1"/>
            <p:cNvPicPr>
              <a:picLocks noChangeAspect="1" noChangeArrowheads="1"/>
            </p:cNvPicPr>
            <p:nvPr/>
          </p:nvPicPr>
          <p:blipFill>
            <a:blip r:embed="rId7" cstate="print"/>
            <a:srcRect l="2937" t="1825" r="508" b="601"/>
            <a:stretch>
              <a:fillRect/>
            </a:stretch>
          </p:blipFill>
          <p:spPr bwMode="auto">
            <a:xfrm flipH="1">
              <a:off x="6316847" y="2407329"/>
              <a:ext cx="898104" cy="102064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</p:grpSp>
      <p:sp>
        <p:nvSpPr>
          <p:cNvPr id="15" name="Rectangle 15"/>
          <p:cNvSpPr txBox="1">
            <a:spLocks noChangeArrowheads="1"/>
          </p:cNvSpPr>
          <p:nvPr/>
        </p:nvSpPr>
        <p:spPr>
          <a:xfrm>
            <a:off x="0" y="6954468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03108"/>
            <a:ext cx="8953412" cy="578824"/>
          </a:xfrm>
          <a:prstGeom prst="rect">
            <a:avLst/>
          </a:prstGeom>
        </p:spPr>
        <p:txBody>
          <a:bodyPr wrap="square" lIns="100785" tIns="50393" rIns="100785" bIns="50393">
            <a:spAutoFit/>
          </a:bodyPr>
          <a:lstStyle/>
          <a:p>
            <a:pPr lvl="0"/>
            <a:r>
              <a:rPr lang="en-GB" sz="3100" dirty="0" smtClean="0">
                <a:solidFill>
                  <a:schemeClr val="bg1"/>
                </a:solidFill>
                <a:latin typeface="Arial Black" pitchFamily="34" charset="0"/>
              </a:rPr>
              <a:t>Overview of the Energy Industries</a:t>
            </a:r>
            <a:endParaRPr lang="en-GB" sz="31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32115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764141" y="732783"/>
            <a:ext cx="6619697" cy="868234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r">
              <a:spcBef>
                <a:spcPct val="0"/>
              </a:spcBef>
              <a:defRPr/>
            </a:pPr>
            <a:r>
              <a:rPr lang="en-GB" sz="2600" b="1" dirty="0" smtClean="0">
                <a:solidFill>
                  <a:srgbClr val="0070C0"/>
                </a:solidFill>
                <a:latin typeface="Arial" pitchFamily="34" charset="0"/>
                <a:ea typeface="+mj-ea"/>
                <a:cs typeface="Arial" pitchFamily="34" charset="0"/>
              </a:rPr>
              <a:t>Oil Production/Consumption</a:t>
            </a:r>
          </a:p>
        </p:txBody>
      </p:sp>
      <p:pic>
        <p:nvPicPr>
          <p:cNvPr id="9" name="Content Placeholder 6" descr="OIL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145" y="1266009"/>
            <a:ext cx="10118287" cy="54084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7890381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954468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5690" y="6686115"/>
            <a:ext cx="3819849" cy="301825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300" b="1" dirty="0" smtClean="0">
                <a:solidFill>
                  <a:srgbClr val="0070C0"/>
                </a:solidFill>
              </a:rPr>
              <a:t>Source: BP Statistical Review of World Energy (2012)</a:t>
            </a:r>
            <a:endParaRPr lang="en-GB" sz="1300" dirty="0"/>
          </a:p>
        </p:txBody>
      </p:sp>
    </p:spTree>
    <p:extLst>
      <p:ext uri="{BB962C8B-B14F-4D97-AF65-F5344CB8AC3E}">
        <p14:creationId xmlns="" xmlns:p14="http://schemas.microsoft.com/office/powerpoint/2010/main" val="33887882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764141" y="732783"/>
            <a:ext cx="6619697" cy="868234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r">
              <a:spcBef>
                <a:spcPct val="0"/>
              </a:spcBef>
              <a:defRPr/>
            </a:pPr>
            <a:r>
              <a:rPr lang="en-GB" sz="2600" b="1" dirty="0" smtClean="0">
                <a:solidFill>
                  <a:srgbClr val="0070C0"/>
                </a:solidFill>
                <a:latin typeface="Arial" pitchFamily="34" charset="0"/>
                <a:ea typeface="+mj-ea"/>
                <a:cs typeface="Arial" pitchFamily="34" charset="0"/>
              </a:rPr>
              <a:t>Natural Gas Production/Consumption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7890381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7" name="Content Placeholder 6" descr="NG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32" y="1159262"/>
            <a:ext cx="9852108" cy="5515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25690" y="6686115"/>
            <a:ext cx="3819849" cy="301825"/>
          </a:xfrm>
          <a:prstGeom prst="rect">
            <a:avLst/>
          </a:prstGeom>
          <a:noFill/>
        </p:spPr>
        <p:txBody>
          <a:bodyPr wrap="none" lIns="100785" tIns="50393" rIns="100785" bIns="50393" rtlCol="0">
            <a:spAutoFit/>
          </a:bodyPr>
          <a:lstStyle/>
          <a:p>
            <a:r>
              <a:rPr lang="en-GB" sz="1300" b="1" dirty="0" smtClean="0">
                <a:solidFill>
                  <a:srgbClr val="0070C0"/>
                </a:solidFill>
              </a:rPr>
              <a:t>Source: BP Statistical Review of World Energy (2012)</a:t>
            </a:r>
            <a:endParaRPr lang="en-GB" sz="1300" dirty="0"/>
          </a:p>
        </p:txBody>
      </p:sp>
    </p:spTree>
    <p:extLst>
      <p:ext uri="{BB962C8B-B14F-4D97-AF65-F5344CB8AC3E}">
        <p14:creationId xmlns="" xmlns:p14="http://schemas.microsoft.com/office/powerpoint/2010/main" val="39308264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764141" y="656608"/>
            <a:ext cx="6619697" cy="685576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r">
              <a:spcBef>
                <a:spcPct val="0"/>
              </a:spcBef>
              <a:defRPr/>
            </a:pPr>
            <a:r>
              <a:rPr lang="en-GB" sz="2600" b="1" dirty="0" smtClean="0">
                <a:solidFill>
                  <a:srgbClr val="0070C0"/>
                </a:solidFill>
                <a:latin typeface="Arial" pitchFamily="34" charset="0"/>
                <a:ea typeface="+mj-ea"/>
                <a:cs typeface="Arial" pitchFamily="34" charset="0"/>
              </a:rPr>
              <a:t>Coal Production/Consumption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7049928" y="6598268"/>
            <a:ext cx="3457145" cy="380833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b="1" dirty="0" smtClean="0">
                <a:latin typeface="Arial" charset="0"/>
              </a:rPr>
              <a:t>BP Statistical Review of World Energy 2012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b="1" dirty="0" smtClean="0">
                <a:latin typeface="Arial" charset="0"/>
              </a:rPr>
              <a:t>© BP 2012</a:t>
            </a:r>
            <a:endParaRPr lang="en-GB" sz="1100" b="1" dirty="0"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7890381" cy="732783"/>
          </a:xfrm>
          <a:prstGeom prst="rect">
            <a:avLst/>
          </a:prstGeom>
        </p:spPr>
        <p:txBody>
          <a:bodyPr lIns="100785" tIns="50393" rIns="100785" bIns="50393"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GB" sz="3600" b="1" kern="1200" baseline="0" dirty="0" smtClean="0">
                <a:solidFill>
                  <a:srgbClr val="FFFFFF"/>
                </a:solidFill>
                <a:latin typeface="Arial" charset="0"/>
                <a:ea typeface="+mj-ea"/>
                <a:cs typeface="Arial" charset="0"/>
                <a:sym typeface="Arial" charset="0"/>
              </a:defRPr>
            </a:lvl1pPr>
          </a:lstStyle>
          <a:p>
            <a:r>
              <a:rPr lang="en-GB" dirty="0" smtClean="0"/>
              <a:t>Growth Trends (1985-2010):</a:t>
            </a:r>
            <a:endParaRPr lang="en-GB" dirty="0"/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>
          <a:xfrm>
            <a:off x="0" y="6931937"/>
            <a:ext cx="3311172" cy="322938"/>
          </a:xfrm>
          <a:prstGeom prst="rect">
            <a:avLst/>
          </a:prstGeom>
        </p:spPr>
        <p:txBody>
          <a:bodyPr lIns="100785" tIns="50393" rIns="100785" bIns="50393"/>
          <a:lstStyle/>
          <a:p>
            <a:pPr algn="ctr">
              <a:lnSpc>
                <a:spcPct val="90000"/>
              </a:lnSpc>
              <a:spcBef>
                <a:spcPts val="496"/>
              </a:spcBef>
              <a:buClr>
                <a:srgbClr val="4B4F55"/>
              </a:buClr>
              <a:buSzPct val="100000"/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Cambria" pitchFamily="18" charset="0"/>
              </a:rPr>
              <a:t>jefferson.gomes@abdn.ac.uk</a:t>
            </a:r>
            <a:endParaRPr lang="en-US" sz="1800" b="1" kern="0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9" name="Content Placeholder 6" descr="COAL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624" y="1113658"/>
            <a:ext cx="9730818" cy="56569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72085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effGomes_UoA_Template">
  <a:themeElements>
    <a:clrScheme name="UoA">
      <a:dk1>
        <a:srgbClr val="3D4F55"/>
      </a:dk1>
      <a:lt1>
        <a:srgbClr val="FFFFFF"/>
      </a:lt1>
      <a:dk2>
        <a:srgbClr val="3D4F55"/>
      </a:dk2>
      <a:lt2>
        <a:srgbClr val="FFFFFF"/>
      </a:lt2>
      <a:accent1>
        <a:srgbClr val="D12A1D"/>
      </a:accent1>
      <a:accent2>
        <a:srgbClr val="B4423E"/>
      </a:accent2>
      <a:accent3>
        <a:srgbClr val="E2ADAC"/>
      </a:accent3>
      <a:accent4>
        <a:srgbClr val="CF7875"/>
      </a:accent4>
      <a:accent5>
        <a:srgbClr val="77949D"/>
      </a:accent5>
      <a:accent6>
        <a:srgbClr val="D1DBDE"/>
      </a:accent6>
      <a:hlink>
        <a:srgbClr val="334247"/>
      </a:hlink>
      <a:folHlink>
        <a:srgbClr val="3342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JeffGomes_UoA_Template</Template>
  <TotalTime>41548</TotalTime>
  <Words>1735</Words>
  <Application>Microsoft Office PowerPoint</Application>
  <PresentationFormat>Custom</PresentationFormat>
  <Paragraphs>489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JeffGomes_UoA_Template</vt:lpstr>
      <vt:lpstr>Slide 2</vt:lpstr>
      <vt:lpstr>Outline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Energy Consumption</vt:lpstr>
      <vt:lpstr>Energy Consumption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JeffGomes</dc:creator>
  <cp:keywords>University of Aberdeen, PowerPoint Template, Internal</cp:keywords>
  <dc:description>Created: November 2011
This version: November 2011</dc:description>
  <cp:lastModifiedBy>Melo de almeida Gomes, Jefferson Luis</cp:lastModifiedBy>
  <cp:revision>720</cp:revision>
  <dcterms:created xsi:type="dcterms:W3CDTF">2013-09-28T10:45:14Z</dcterms:created>
  <dcterms:modified xsi:type="dcterms:W3CDTF">2015-08-05T15:06:21Z</dcterms:modified>
</cp:coreProperties>
</file>